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4465" autoAdjust="0"/>
  </p:normalViewPr>
  <p:slideViewPr>
    <p:cSldViewPr snapToGrid="0">
      <p:cViewPr varScale="1">
        <p:scale>
          <a:sx n="75" d="100"/>
          <a:sy n="75" d="100"/>
        </p:scale>
        <p:origin x="10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6DB8C-2F66-451D-B6C4-8107755833FB}"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F4B86-E4F1-4AB2-A9A6-35D901B5F2C1}" type="slidenum">
              <a:rPr lang="en-US" smtClean="0"/>
              <a:t>‹#›</a:t>
            </a:fld>
            <a:endParaRPr lang="en-US"/>
          </a:p>
        </p:txBody>
      </p:sp>
    </p:spTree>
    <p:extLst>
      <p:ext uri="{BB962C8B-B14F-4D97-AF65-F5344CB8AC3E}">
        <p14:creationId xmlns:p14="http://schemas.microsoft.com/office/powerpoint/2010/main" val="176636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Thank you for letting me visit with you today. I’m Doctor </a:t>
            </a:r>
            <a:r>
              <a:rPr lang="en-US" altLang="en-US" b="1" dirty="0"/>
              <a:t>(NAME)</a:t>
            </a:r>
            <a:r>
              <a:rPr lang="en-US" altLang="en-US" dirty="0"/>
              <a:t> from </a:t>
            </a:r>
            <a:r>
              <a:rPr lang="en-US" altLang="en-US" b="1" dirty="0"/>
              <a:t>(INSTITUTE/PRACTICE NAME)</a:t>
            </a:r>
            <a:r>
              <a:rPr lang="en-US" altLang="en-US" dirty="0"/>
              <a:t> and I’m a dermatologist. Does anyone here know what a dermatologist is? </a:t>
            </a:r>
            <a:r>
              <a:rPr lang="en-US" altLang="en-US" b="1" i="1" dirty="0"/>
              <a:t>(Pause for answers.)</a:t>
            </a:r>
            <a:r>
              <a:rPr lang="en-US" altLang="en-US" i="1" dirty="0"/>
              <a:t> </a:t>
            </a:r>
            <a:r>
              <a:rPr lang="en-US" altLang="en-US" dirty="0"/>
              <a:t>A dermatologist is a doctor who cares for your skin, hair and nails. Today, I’m here to talk about how to protect yourself from the sun.</a:t>
            </a:r>
            <a:endParaRPr lang="en-US" altLang="en-US" i="1" dirty="0"/>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1</a:t>
            </a:fld>
            <a:endParaRPr lang="en-US"/>
          </a:p>
        </p:txBody>
      </p:sp>
    </p:spTree>
    <p:extLst>
      <p:ext uri="{BB962C8B-B14F-4D97-AF65-F5344CB8AC3E}">
        <p14:creationId xmlns:p14="http://schemas.microsoft.com/office/powerpoint/2010/main" val="419734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my friend Gigi the Giraffe and she is here to help me tell you about the importance of sun protection.</a:t>
            </a:r>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2</a:t>
            </a:fld>
            <a:endParaRPr lang="en-US"/>
          </a:p>
        </p:txBody>
      </p:sp>
    </p:spTree>
    <p:extLst>
      <p:ext uri="{BB962C8B-B14F-4D97-AF65-F5344CB8AC3E}">
        <p14:creationId xmlns:p14="http://schemas.microsoft.com/office/powerpoint/2010/main" val="355838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do we know about the sun? </a:t>
            </a:r>
            <a:r>
              <a:rPr lang="en-US" altLang="en-US" b="1" i="1" dirty="0"/>
              <a:t>(Pause for answers such as the sun is good for the flowers, trees, birds, etc.)</a:t>
            </a:r>
            <a:endParaRPr lang="en-US" altLang="en-US" dirty="0"/>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3</a:t>
            </a:fld>
            <a:endParaRPr lang="en-US"/>
          </a:p>
        </p:txBody>
      </p:sp>
    </p:spTree>
    <p:extLst>
      <p:ext uri="{BB962C8B-B14F-4D97-AF65-F5344CB8AC3E}">
        <p14:creationId xmlns:p14="http://schemas.microsoft.com/office/powerpoint/2010/main" val="395307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many of you have had a sunburn? </a:t>
            </a:r>
            <a:r>
              <a:rPr lang="en-US" altLang="en-US" b="1" i="1" dirty="0"/>
              <a:t>(Pause for answers/hands raised). </a:t>
            </a:r>
            <a:r>
              <a:rPr lang="en-US" altLang="en-US" dirty="0"/>
              <a:t>I bet that hurt, right? You probably tried really hard next time you were outside to not get a sunburn. Any time your skin is not protected by sunscreen or clothes and you get too much sun, it can burn.</a:t>
            </a:r>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4</a:t>
            </a:fld>
            <a:endParaRPr lang="en-US"/>
          </a:p>
        </p:txBody>
      </p:sp>
    </p:spTree>
    <p:extLst>
      <p:ext uri="{BB962C8B-B14F-4D97-AF65-F5344CB8AC3E}">
        <p14:creationId xmlns:p14="http://schemas.microsoft.com/office/powerpoint/2010/main" val="307578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So what’s the best way to protect yourself from the sun? Gigi says use your ABCs for safe fun in the sun.</a:t>
            </a:r>
          </a:p>
          <a:p>
            <a:pPr>
              <a:spcBef>
                <a:spcPct val="0"/>
              </a:spcBef>
            </a:pPr>
            <a:endParaRPr lang="en-US" altLang="en-US" dirty="0"/>
          </a:p>
          <a:p>
            <a:pPr>
              <a:spcBef>
                <a:spcPct val="0"/>
              </a:spcBef>
            </a:pPr>
            <a:r>
              <a:rPr lang="en-US" altLang="en-US" dirty="0"/>
              <a:t>A is for Away.</a:t>
            </a:r>
          </a:p>
          <a:p>
            <a:pPr>
              <a:spcBef>
                <a:spcPct val="0"/>
              </a:spcBef>
            </a:pPr>
            <a:endParaRPr lang="en-US" altLang="en-US" dirty="0"/>
          </a:p>
          <a:p>
            <a:pPr>
              <a:spcBef>
                <a:spcPct val="0"/>
              </a:spcBef>
            </a:pPr>
            <a:r>
              <a:rPr lang="en-US" altLang="en-US" dirty="0"/>
              <a:t>How many of you can tell time? </a:t>
            </a:r>
            <a:r>
              <a:rPr lang="en-US" altLang="en-US" b="1" dirty="0"/>
              <a:t>(NOTE to AAD members: depending on the children’s ages, please adjust the script accordingly.)</a:t>
            </a:r>
          </a:p>
          <a:p>
            <a:pPr>
              <a:spcBef>
                <a:spcPct val="0"/>
              </a:spcBef>
            </a:pPr>
            <a:endParaRPr lang="en-US" altLang="en-US" b="1" dirty="0"/>
          </a:p>
          <a:p>
            <a:pPr>
              <a:spcBef>
                <a:spcPct val="0"/>
              </a:spcBef>
            </a:pPr>
            <a:r>
              <a:rPr lang="en-US" altLang="en-US" b="1" i="1" dirty="0"/>
              <a:t>For children able to tell time: </a:t>
            </a:r>
            <a:r>
              <a:rPr lang="en-US" altLang="en-US" dirty="0"/>
              <a:t>Be sure to check a clock or your watch before you head outdoors. If it’s between 10 a.m. and 2 p.m., try to seek shade. These are the hours to stay away from the sun as too much sun can give you a sunburn.</a:t>
            </a:r>
          </a:p>
          <a:p>
            <a:pPr>
              <a:spcBef>
                <a:spcPct val="0"/>
              </a:spcBef>
            </a:pPr>
            <a:endParaRPr lang="en-US" altLang="en-US" dirty="0"/>
          </a:p>
          <a:p>
            <a:pPr>
              <a:spcBef>
                <a:spcPct val="0"/>
              </a:spcBef>
            </a:pPr>
            <a:r>
              <a:rPr lang="en-US" altLang="en-US" b="1" i="1" dirty="0"/>
              <a:t>For children not yet able to tell time: </a:t>
            </a:r>
            <a:r>
              <a:rPr lang="en-US" altLang="en-US" dirty="0"/>
              <a:t>Ask your Mom and Dad to tell you when to seek shade, especially between 10 a.m. and 2 p.m. These are the hours to stay away from the sun as too much sun can give you a sunburn.</a:t>
            </a:r>
          </a:p>
          <a:p>
            <a:pPr>
              <a:spcBef>
                <a:spcPct val="0"/>
              </a:spcBef>
            </a:pPr>
            <a:endParaRPr lang="en-US" altLang="en-US" dirty="0"/>
          </a:p>
          <a:p>
            <a:pPr>
              <a:spcBef>
                <a:spcPct val="0"/>
              </a:spcBef>
            </a:pPr>
            <a:r>
              <a:rPr lang="en-US" altLang="en-US" dirty="0"/>
              <a:t>Have you ever looked at your shadow and noticed that it was long or short depending on the time of day? An important way to remember when to find shade is: if your shadow is shorter than you are, it’s time to get out of the sun.</a:t>
            </a:r>
            <a:endParaRPr lang="en-US" altLang="en-US" b="1" i="1" dirty="0"/>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5</a:t>
            </a:fld>
            <a:endParaRPr lang="en-US"/>
          </a:p>
        </p:txBody>
      </p:sp>
    </p:spTree>
    <p:extLst>
      <p:ext uri="{BB962C8B-B14F-4D97-AF65-F5344CB8AC3E}">
        <p14:creationId xmlns:p14="http://schemas.microsoft.com/office/powerpoint/2010/main" val="206892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B is for Block.</a:t>
            </a:r>
          </a:p>
          <a:p>
            <a:pPr>
              <a:spcBef>
                <a:spcPct val="0"/>
              </a:spcBef>
            </a:pPr>
            <a:endParaRPr lang="en-US" altLang="en-US" dirty="0"/>
          </a:p>
          <a:p>
            <a:pPr>
              <a:spcBef>
                <a:spcPct val="0"/>
              </a:spcBef>
            </a:pPr>
            <a:r>
              <a:rPr lang="en-US" altLang="en-US" dirty="0"/>
              <a:t>To block the sun, but not the fun, slather on sunscreen. Make sure you cover every inch of your skin not covered by clothing with sunscreen. Ask your parents or an adult friend to put sunscreen on those hard to reach areas and don’t forget your lips. Put on sunscreen 15 minutes before going outside. It only takes a few minutes. Sunscreen wears off, so put more on after swimming or sweating. Sunscreens rub and wash off, so if you’ve dried off with a towel, be sure to reapply your sunscreen.</a:t>
            </a:r>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6</a:t>
            </a:fld>
            <a:endParaRPr lang="en-US"/>
          </a:p>
        </p:txBody>
      </p:sp>
    </p:spTree>
    <p:extLst>
      <p:ext uri="{BB962C8B-B14F-4D97-AF65-F5344CB8AC3E}">
        <p14:creationId xmlns:p14="http://schemas.microsoft.com/office/powerpoint/2010/main" val="251036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 is for Cover up.</a:t>
            </a:r>
          </a:p>
          <a:p>
            <a:pPr>
              <a:spcBef>
                <a:spcPct val="0"/>
              </a:spcBef>
            </a:pPr>
            <a:endParaRPr lang="en-US" altLang="en-US" dirty="0"/>
          </a:p>
          <a:p>
            <a:pPr>
              <a:spcBef>
                <a:spcPct val="0"/>
              </a:spcBef>
            </a:pPr>
            <a:r>
              <a:rPr lang="en-US" altLang="en-US" dirty="0"/>
              <a:t>Long-sleeved shirts and pants can help keep the sun off your skin. Hats, especially those with a really large brim all the way around, more than a baseball cap, are great because they keep the sun off your face, ears and neck. Sunglasses protect your eyes and the skin near your eyes.</a:t>
            </a:r>
          </a:p>
          <a:p>
            <a:pPr>
              <a:spcBef>
                <a:spcPct val="0"/>
              </a:spcBef>
            </a:pPr>
            <a:endParaRPr lang="en-US" altLang="en-US" dirty="0"/>
          </a:p>
          <a:p>
            <a:pPr>
              <a:spcBef>
                <a:spcPct val="0"/>
              </a:spcBef>
            </a:pPr>
            <a:r>
              <a:rPr lang="en-US" altLang="en-US" b="1" dirty="0"/>
              <a:t>(NOTE to AAD members: Please bring examples of these items to show.)</a:t>
            </a:r>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7</a:t>
            </a:fld>
            <a:endParaRPr lang="en-US"/>
          </a:p>
        </p:txBody>
      </p:sp>
    </p:spTree>
    <p:extLst>
      <p:ext uri="{BB962C8B-B14F-4D97-AF65-F5344CB8AC3E}">
        <p14:creationId xmlns:p14="http://schemas.microsoft.com/office/powerpoint/2010/main" val="325360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visit Gigi the Giraffe and learn more about protecting your skin from the sun, ask your parents if you can visit www.SpotSkinCancer.org/kids. You can download fun activity sheets and learn more fun stuff.</a:t>
            </a:r>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8</a:t>
            </a:fld>
            <a:endParaRPr lang="en-US"/>
          </a:p>
        </p:txBody>
      </p:sp>
    </p:spTree>
    <p:extLst>
      <p:ext uri="{BB962C8B-B14F-4D97-AF65-F5344CB8AC3E}">
        <p14:creationId xmlns:p14="http://schemas.microsoft.com/office/powerpoint/2010/main" val="248358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 hope you enjoyed learning about the importance of being safe in the sun from Gigi. Remember the ABCs for safe fun in the sun. Now to help you remember to stay safe in the sun, the American Academy of Dermatology has provided you with some coloring pages featuring Gigi the giraffe to take home and share with your family. Then you can all stay safe in the sun together.</a:t>
            </a:r>
          </a:p>
          <a:p>
            <a:pPr>
              <a:spcBef>
                <a:spcPct val="0"/>
              </a:spcBef>
            </a:pPr>
            <a:endParaRPr lang="en-US" altLang="en-US" dirty="0"/>
          </a:p>
          <a:p>
            <a:pPr>
              <a:spcBef>
                <a:spcPct val="0"/>
              </a:spcBef>
            </a:pPr>
            <a:r>
              <a:rPr lang="en-US" altLang="en-US" dirty="0"/>
              <a:t>Thank you for your attention. Are there any questions I can answer?</a:t>
            </a:r>
          </a:p>
          <a:p>
            <a:pPr>
              <a:spcBef>
                <a:spcPct val="0"/>
              </a:spcBef>
            </a:pPr>
            <a:endParaRPr lang="en-US" altLang="en-US" dirty="0"/>
          </a:p>
          <a:p>
            <a:pPr>
              <a:spcBef>
                <a:spcPct val="0"/>
              </a:spcBef>
            </a:pPr>
            <a:r>
              <a:rPr lang="en-US" altLang="en-US" b="1"/>
              <a:t>Note </a:t>
            </a:r>
            <a:r>
              <a:rPr lang="en-US" altLang="en-US" b="1" dirty="0"/>
              <a:t>to AAD member: </a:t>
            </a:r>
            <a:r>
              <a:rPr lang="en-US" altLang="en-US" dirty="0"/>
              <a:t>Print out copies of the coloring sheets in advance to hand</a:t>
            </a:r>
            <a:r>
              <a:rPr lang="en-US" altLang="en-US" baseline="0" dirty="0"/>
              <a:t> </a:t>
            </a:r>
            <a:r>
              <a:rPr lang="en-US" altLang="en-US" dirty="0"/>
              <a:t>out . You can print from the following slides, or you can find them online in the Academy’s Children’s Toolkit: www.SpotSkinCancer.org/kids</a:t>
            </a:r>
            <a:endParaRPr lang="en-US" altLang="en-US" b="1" dirty="0"/>
          </a:p>
          <a:p>
            <a:endParaRPr lang="en-US" dirty="0"/>
          </a:p>
        </p:txBody>
      </p:sp>
      <p:sp>
        <p:nvSpPr>
          <p:cNvPr id="4" name="Slide Number Placeholder 3"/>
          <p:cNvSpPr>
            <a:spLocks noGrp="1"/>
          </p:cNvSpPr>
          <p:nvPr>
            <p:ph type="sldNum" sz="quarter" idx="10"/>
          </p:nvPr>
        </p:nvSpPr>
        <p:spPr/>
        <p:txBody>
          <a:bodyPr/>
          <a:lstStyle/>
          <a:p>
            <a:fld id="{D28F4B86-E4F1-4AB2-A9A6-35D901B5F2C1}" type="slidenum">
              <a:rPr lang="en-US" smtClean="0"/>
              <a:t>9</a:t>
            </a:fld>
            <a:endParaRPr lang="en-US"/>
          </a:p>
        </p:txBody>
      </p:sp>
    </p:spTree>
    <p:extLst>
      <p:ext uri="{BB962C8B-B14F-4D97-AF65-F5344CB8AC3E}">
        <p14:creationId xmlns:p14="http://schemas.microsoft.com/office/powerpoint/2010/main" val="303922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874733-E710-426F-824B-260A9618E001}"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70469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4733-E710-426F-824B-260A9618E001}"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332981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4733-E710-426F-824B-260A9618E001}"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30438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4733-E710-426F-824B-260A9618E001}"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38025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874733-E710-426F-824B-260A9618E001}"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419302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874733-E710-426F-824B-260A9618E001}"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239955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74733-E710-426F-824B-260A9618E001}"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20518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874733-E710-426F-824B-260A9618E001}"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22585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74733-E710-426F-824B-260A9618E001}"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110891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74733-E710-426F-824B-260A9618E001}"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164093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74733-E710-426F-824B-260A9618E001}"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8A5-FBB6-4916-82F6-A885A76D49D2}" type="slidenum">
              <a:rPr lang="en-US" smtClean="0"/>
              <a:t>‹#›</a:t>
            </a:fld>
            <a:endParaRPr lang="en-US"/>
          </a:p>
        </p:txBody>
      </p:sp>
    </p:spTree>
    <p:extLst>
      <p:ext uri="{BB962C8B-B14F-4D97-AF65-F5344CB8AC3E}">
        <p14:creationId xmlns:p14="http://schemas.microsoft.com/office/powerpoint/2010/main" val="83522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4733-E710-426F-824B-260A9618E001}" type="datetimeFigureOut">
              <a:rPr lang="en-US" smtClean="0"/>
              <a:t>11/15/2018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758A5-FBB6-4916-82F6-A885A76D49D2}" type="slidenum">
              <a:rPr lang="en-US" smtClean="0"/>
              <a:t>‹#›</a:t>
            </a:fld>
            <a:endParaRPr lang="en-US"/>
          </a:p>
        </p:txBody>
      </p:sp>
    </p:spTree>
    <p:extLst>
      <p:ext uri="{BB962C8B-B14F-4D97-AF65-F5344CB8AC3E}">
        <p14:creationId xmlns:p14="http://schemas.microsoft.com/office/powerpoint/2010/main" val="4119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7239" cy="6858000"/>
          </a:xfrm>
          <a:prstGeom prst="rect">
            <a:avLst/>
          </a:prstGeom>
        </p:spPr>
      </p:pic>
    </p:spTree>
    <p:extLst>
      <p:ext uri="{BB962C8B-B14F-4D97-AF65-F5344CB8AC3E}">
        <p14:creationId xmlns:p14="http://schemas.microsoft.com/office/powerpoint/2010/main" val="29840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9" y="-1"/>
            <a:ext cx="12187242" cy="6858001"/>
          </a:xfrm>
          <a:prstGeom prst="rect">
            <a:avLst/>
          </a:prstGeom>
        </p:spPr>
      </p:pic>
    </p:spTree>
    <p:extLst>
      <p:ext uri="{BB962C8B-B14F-4D97-AF65-F5344CB8AC3E}">
        <p14:creationId xmlns:p14="http://schemas.microsoft.com/office/powerpoint/2010/main" val="407005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860679"/>
          </a:xfrm>
          <a:prstGeom prst="rect">
            <a:avLst/>
          </a:prstGeom>
        </p:spPr>
      </p:pic>
    </p:spTree>
    <p:extLst>
      <p:ext uri="{BB962C8B-B14F-4D97-AF65-F5344CB8AC3E}">
        <p14:creationId xmlns:p14="http://schemas.microsoft.com/office/powerpoint/2010/main" val="429468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0" y="-12213"/>
            <a:ext cx="12209069" cy="6870284"/>
          </a:xfrm>
          <a:prstGeom prst="rect">
            <a:avLst/>
          </a:prstGeom>
        </p:spPr>
      </p:pic>
    </p:spTree>
    <p:extLst>
      <p:ext uri="{BB962C8B-B14F-4D97-AF65-F5344CB8AC3E}">
        <p14:creationId xmlns:p14="http://schemas.microsoft.com/office/powerpoint/2010/main" val="64101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371409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42749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 y="0"/>
            <a:ext cx="12187240" cy="6858000"/>
          </a:xfrm>
          <a:prstGeom prst="rect">
            <a:avLst/>
          </a:prstGeom>
        </p:spPr>
      </p:pic>
    </p:spTree>
    <p:extLst>
      <p:ext uri="{BB962C8B-B14F-4D97-AF65-F5344CB8AC3E}">
        <p14:creationId xmlns:p14="http://schemas.microsoft.com/office/powerpoint/2010/main" val="7216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 y="0"/>
            <a:ext cx="12187240" cy="6858000"/>
          </a:xfrm>
          <a:prstGeom prst="rect">
            <a:avLst/>
          </a:prstGeom>
        </p:spPr>
      </p:pic>
    </p:spTree>
    <p:extLst>
      <p:ext uri="{BB962C8B-B14F-4D97-AF65-F5344CB8AC3E}">
        <p14:creationId xmlns:p14="http://schemas.microsoft.com/office/powerpoint/2010/main" val="161709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0679"/>
          </a:xfrm>
          <a:prstGeom prst="rect">
            <a:avLst/>
          </a:prstGeom>
        </p:spPr>
      </p:pic>
    </p:spTree>
    <p:extLst>
      <p:ext uri="{BB962C8B-B14F-4D97-AF65-F5344CB8AC3E}">
        <p14:creationId xmlns:p14="http://schemas.microsoft.com/office/powerpoint/2010/main" val="75579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7240" cy="6858000"/>
          </a:xfrm>
          <a:prstGeom prst="rect">
            <a:avLst/>
          </a:prstGeom>
        </p:spPr>
      </p:pic>
    </p:spTree>
    <p:extLst>
      <p:ext uri="{BB962C8B-B14F-4D97-AF65-F5344CB8AC3E}">
        <p14:creationId xmlns:p14="http://schemas.microsoft.com/office/powerpoint/2010/main" val="401462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 y="-1"/>
            <a:ext cx="12189619" cy="6859339"/>
          </a:xfrm>
          <a:prstGeom prst="rect">
            <a:avLst/>
          </a:prstGeom>
        </p:spPr>
      </p:pic>
    </p:spTree>
    <p:extLst>
      <p:ext uri="{BB962C8B-B14F-4D97-AF65-F5344CB8AC3E}">
        <p14:creationId xmlns:p14="http://schemas.microsoft.com/office/powerpoint/2010/main" val="355892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779</Words>
  <Application>Microsoft Office PowerPoint</Application>
  <PresentationFormat>Widescreen</PresentationFormat>
  <Paragraphs>38</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Kloptowsky</dc:creator>
  <cp:lastModifiedBy>Michelle Ziegler</cp:lastModifiedBy>
  <cp:revision>7</cp:revision>
  <dcterms:created xsi:type="dcterms:W3CDTF">2018-10-01T18:40:10Z</dcterms:created>
  <dcterms:modified xsi:type="dcterms:W3CDTF">2018-11-15T19:36:07Z</dcterms:modified>
</cp:coreProperties>
</file>