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5" r:id="rId4"/>
  </p:sldMasterIdLst>
  <p:notesMasterIdLst>
    <p:notesMasterId r:id="rId32"/>
  </p:notesMasterIdLst>
  <p:handoutMasterIdLst>
    <p:handoutMasterId r:id="rId33"/>
  </p:handoutMasterIdLst>
  <p:sldIdLst>
    <p:sldId id="418" r:id="rId5"/>
    <p:sldId id="432" r:id="rId6"/>
    <p:sldId id="433" r:id="rId7"/>
    <p:sldId id="431" r:id="rId8"/>
    <p:sldId id="434" r:id="rId9"/>
    <p:sldId id="436" r:id="rId10"/>
    <p:sldId id="437" r:id="rId11"/>
    <p:sldId id="438" r:id="rId12"/>
    <p:sldId id="460" r:id="rId13"/>
    <p:sldId id="439" r:id="rId14"/>
    <p:sldId id="440" r:id="rId15"/>
    <p:sldId id="441" r:id="rId16"/>
    <p:sldId id="442" r:id="rId17"/>
    <p:sldId id="458" r:id="rId18"/>
    <p:sldId id="445" r:id="rId19"/>
    <p:sldId id="453" r:id="rId20"/>
    <p:sldId id="456" r:id="rId21"/>
    <p:sldId id="457" r:id="rId22"/>
    <p:sldId id="450" r:id="rId23"/>
    <p:sldId id="451" r:id="rId24"/>
    <p:sldId id="452" r:id="rId25"/>
    <p:sldId id="459" r:id="rId26"/>
    <p:sldId id="447" r:id="rId27"/>
    <p:sldId id="448" r:id="rId28"/>
    <p:sldId id="449" r:id="rId29"/>
    <p:sldId id="446" r:id="rId30"/>
    <p:sldId id="427" r:id="rId31"/>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8EA"/>
    <a:srgbClr val="336699"/>
    <a:srgbClr val="5269BE"/>
    <a:srgbClr val="FFFFFF"/>
    <a:srgbClr val="94D6EE"/>
    <a:srgbClr val="3990E7"/>
    <a:srgbClr val="4D9BE9"/>
    <a:srgbClr val="799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86454" autoAdjust="0"/>
  </p:normalViewPr>
  <p:slideViewPr>
    <p:cSldViewPr>
      <p:cViewPr>
        <p:scale>
          <a:sx n="138" d="100"/>
          <a:sy n="138" d="100"/>
        </p:scale>
        <p:origin x="-1254" y="-7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170" y="-654"/>
      </p:cViewPr>
      <p:guideLst>
        <p:guide orient="horz" pos="2880"/>
        <p:guide pos="2160"/>
      </p:guideLst>
    </p:cSldViewPr>
  </p:notesViewPr>
  <p:gridSpacing cx="76200" cy="76200"/>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6.xml" Type="http://schemas.openxmlformats.org/officeDocument/2006/relationships/slide"/>
<Relationship Id="rId11" Target="slides/slide7.xml" Type="http://schemas.openxmlformats.org/officeDocument/2006/relationships/slide"/>
<Relationship Id="rId12" Target="slides/slide8.xml" Type="http://schemas.openxmlformats.org/officeDocument/2006/relationships/slide"/>
<Relationship Id="rId13" Target="slides/slide9.xml" Type="http://schemas.openxmlformats.org/officeDocument/2006/relationships/slide"/>
<Relationship Id="rId14" Target="slides/slide10.xml" Type="http://schemas.openxmlformats.org/officeDocument/2006/relationships/slide"/>
<Relationship Id="rId15" Target="slides/slide11.xml" Type="http://schemas.openxmlformats.org/officeDocument/2006/relationships/slide"/>
<Relationship Id="rId16" Target="slides/slide12.xml" Type="http://schemas.openxmlformats.org/officeDocument/2006/relationships/slide"/>
<Relationship Id="rId17" Target="slides/slide13.xml" Type="http://schemas.openxmlformats.org/officeDocument/2006/relationships/slide"/>
<Relationship Id="rId18" Target="slides/slide14.xml" Type="http://schemas.openxmlformats.org/officeDocument/2006/relationships/slide"/>
<Relationship Id="rId19" Target="slides/slide15.xml" Type="http://schemas.openxmlformats.org/officeDocument/2006/relationships/slide"/>
<Relationship Id="rId2" Target="../customXml/item2.xml" Type="http://schemas.openxmlformats.org/officeDocument/2006/relationships/customXml"/>
<Relationship Id="rId20" Target="slides/slide16.xml" Type="http://schemas.openxmlformats.org/officeDocument/2006/relationships/slide"/>
<Relationship Id="rId21" Target="slides/slide17.xml" Type="http://schemas.openxmlformats.org/officeDocument/2006/relationships/slide"/>
<Relationship Id="rId22" Target="slides/slide18.xml" Type="http://schemas.openxmlformats.org/officeDocument/2006/relationships/slide"/>
<Relationship Id="rId23" Target="slides/slide19.xml" Type="http://schemas.openxmlformats.org/officeDocument/2006/relationships/slide"/>
<Relationship Id="rId24" Target="slides/slide20.xml" Type="http://schemas.openxmlformats.org/officeDocument/2006/relationships/slide"/>
<Relationship Id="rId25" Target="slides/slide21.xml" Type="http://schemas.openxmlformats.org/officeDocument/2006/relationships/slide"/>
<Relationship Id="rId26" Target="slides/slide22.xml" Type="http://schemas.openxmlformats.org/officeDocument/2006/relationships/slide"/>
<Relationship Id="rId27" Target="slides/slide23.xml" Type="http://schemas.openxmlformats.org/officeDocument/2006/relationships/slide"/>
<Relationship Id="rId28" Target="slides/slide24.xml" Type="http://schemas.openxmlformats.org/officeDocument/2006/relationships/slide"/>
<Relationship Id="rId29" Target="slides/slide25.xml" Type="http://schemas.openxmlformats.org/officeDocument/2006/relationships/slide"/>
<Relationship Id="rId3" Target="../customXml/item3.xml" Type="http://schemas.openxmlformats.org/officeDocument/2006/relationships/customXml"/>
<Relationship Id="rId30" Target="slides/slide26.xml" Type="http://schemas.openxmlformats.org/officeDocument/2006/relationships/slide"/>
<Relationship Id="rId31" Target="slides/slide27.xml" Type="http://schemas.openxmlformats.org/officeDocument/2006/relationships/slide"/>
<Relationship Id="rId32" Target="notesMasters/notesMaster1.xml" Type="http://schemas.openxmlformats.org/officeDocument/2006/relationships/notesMaster"/>
<Relationship Id="rId33" Target="handoutMasters/handoutMaster1.xml" Type="http://schemas.openxmlformats.org/officeDocument/2006/relationships/handoutMaster"/>
<Relationship Id="rId34" Target="presProps.xml" Type="http://schemas.openxmlformats.org/officeDocument/2006/relationships/presProps"/>
<Relationship Id="rId35" Target="viewProps.xml" Type="http://schemas.openxmlformats.org/officeDocument/2006/relationships/viewProps"/>
<Relationship Id="rId36" Target="theme/theme1.xml" Type="http://schemas.openxmlformats.org/officeDocument/2006/relationships/theme"/>
<Relationship Id="rId37" Target="tableStyles.xml" Type="http://schemas.openxmlformats.org/officeDocument/2006/relationships/tableStyles"/>
<Relationship Id="rId4" Target="slideMasters/slideMaster1.xml" Type="http://schemas.openxmlformats.org/officeDocument/2006/relationships/slideMaster"/>
<Relationship Id="rId5" Target="slides/slide1.xml" Type="http://schemas.openxmlformats.org/officeDocument/2006/relationships/slide"/>
<Relationship Id="rId6" Target="slides/slide2.xml" Type="http://schemas.openxmlformats.org/officeDocument/2006/relationships/slide"/>
<Relationship Id="rId7" Target="slides/slide3.xml" Type="http://schemas.openxmlformats.org/officeDocument/2006/relationships/slide"/>
<Relationship Id="rId8" Target="slides/slide4.xml" Type="http://schemas.openxmlformats.org/officeDocument/2006/relationships/slide"/>
<Relationship Id="rId9" Target="slides/slide5.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FAD6B531-EC6A-4DE6-BC86-99520BBC87A6}" type="slidenum">
              <a:rPr lang="en-US"/>
              <a:pPr>
                <a:defRPr/>
              </a:pPr>
              <a:t>‹#›</a:t>
            </a:fld>
            <a:endParaRPr lang="en-US"/>
          </a:p>
        </p:txBody>
      </p:sp>
    </p:spTree>
    <p:extLst>
      <p:ext uri="{BB962C8B-B14F-4D97-AF65-F5344CB8AC3E}">
        <p14:creationId xmlns:p14="http://schemas.microsoft.com/office/powerpoint/2010/main" val="95289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62EE481-7108-453A-883F-1A9B638B6125}" type="slidenum">
              <a:rPr lang="en-US"/>
              <a:pPr>
                <a:defRPr/>
              </a:pPr>
              <a:t>‹#›</a:t>
            </a:fld>
            <a:endParaRPr lang="en-US"/>
          </a:p>
        </p:txBody>
      </p:sp>
    </p:spTree>
    <p:extLst>
      <p:ext uri="{BB962C8B-B14F-4D97-AF65-F5344CB8AC3E}">
        <p14:creationId xmlns:p14="http://schemas.microsoft.com/office/powerpoint/2010/main" val="4280639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6.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 Id="rId3" Target="http://www1.eere.energy.gov/cleancities/toolbox/idlebox.html" TargetMode="External" Type="http://schemas.openxmlformats.org/officeDocument/2006/relationships/hyperlink"/>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 Id="rId3" Target="http://www1.eere.energy.gov/cleancities/toolbox/idlebox.html" TargetMode="External" Type="http://schemas.openxmlformats.org/officeDocument/2006/relationships/hyperlink"/>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a:t>
            </a:fld>
            <a:endParaRPr lang="en-US"/>
          </a:p>
        </p:txBody>
      </p:sp>
    </p:spTree>
    <p:extLst>
      <p:ext uri="{BB962C8B-B14F-4D97-AF65-F5344CB8AC3E}">
        <p14:creationId xmlns:p14="http://schemas.microsoft.com/office/powerpoint/2010/main" val="297847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Many urban areas allow vehicles with multiple passengers to use High Occupancy Vehicle (HOV) lanes. </a:t>
            </a:r>
          </a:p>
          <a:p>
            <a:pPr marL="171450" lvl="0" indent="-171450">
              <a:buFont typeface="Arial" panose="020B0604020202020204" pitchFamily="34" charset="0"/>
              <a:buChar char="•"/>
            </a:pPr>
            <a:r>
              <a:rPr lang="en-US" dirty="0" smtClean="0"/>
              <a:t>HOV lanes are typically less congested, further improving your fuel economy.</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15</a:t>
            </a:fld>
            <a:endParaRPr lang="en-US"/>
          </a:p>
        </p:txBody>
      </p:sp>
    </p:spTree>
    <p:extLst>
      <p:ext uri="{BB962C8B-B14F-4D97-AF65-F5344CB8AC3E}">
        <p14:creationId xmlns:p14="http://schemas.microsoft.com/office/powerpoint/2010/main" val="24980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Letting hot air out of the cabin first will put less demand on the AC and help your vehicle cool faster.</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17</a:t>
            </a:fld>
            <a:endParaRPr lang="en-US"/>
          </a:p>
        </p:txBody>
      </p:sp>
    </p:spTree>
    <p:extLst>
      <p:ext uri="{BB962C8B-B14F-4D97-AF65-F5344CB8AC3E}">
        <p14:creationId xmlns:p14="http://schemas.microsoft.com/office/powerpoint/2010/main" val="343326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Turn the AC on after you begin to drive or after airing out the cabin briefly. Most AC systems will cool the vehicle faster while driving.</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18</a:t>
            </a:fld>
            <a:endParaRPr lang="en-US"/>
          </a:p>
        </p:txBody>
      </p:sp>
    </p:spTree>
    <p:extLst>
      <p:ext uri="{BB962C8B-B14F-4D97-AF65-F5344CB8AC3E}">
        <p14:creationId xmlns:p14="http://schemas.microsoft.com/office/powerpoint/2010/main" val="217767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Minimize Idling:</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Most manufacturers recommend driving off gently after about 30 seconds.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engine will warm up faster being driven, which will allow the heat to turn on sooner, decrease your fuel costs, and reduce emissions.</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20</a:t>
            </a:fld>
            <a:endParaRPr lang="en-US"/>
          </a:p>
        </p:txBody>
      </p:sp>
    </p:spTree>
    <p:extLst>
      <p:ext uri="{BB962C8B-B14F-4D97-AF65-F5344CB8AC3E}">
        <p14:creationId xmlns:p14="http://schemas.microsoft.com/office/powerpoint/2010/main" val="320324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Avoid Hard Braking (notes):</a:t>
            </a:r>
          </a:p>
          <a:p>
            <a:pPr marL="171450" lvl="0" indent="-171450">
              <a:buFont typeface="Arial" panose="020B0604020202020204" pitchFamily="34" charset="0"/>
              <a:buChar char="•"/>
            </a:pPr>
            <a:r>
              <a:rPr lang="en-US" dirty="0" smtClean="0"/>
              <a:t>This allows the regenerative braking system to recover energy from the vehicle's forward motion and store it as electricity. </a:t>
            </a:r>
          </a:p>
          <a:p>
            <a:pPr marL="171450" lvl="0" indent="-171450">
              <a:buFont typeface="Arial" panose="020B0604020202020204" pitchFamily="34" charset="0"/>
              <a:buChar char="•"/>
            </a:pPr>
            <a:r>
              <a:rPr lang="en-US" dirty="0" smtClean="0"/>
              <a:t>Hard braking causes the vehicle to use its conventional friction brakes, which do not recover energy.</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24</a:t>
            </a:fld>
            <a:endParaRPr lang="en-US"/>
          </a:p>
        </p:txBody>
      </p:sp>
    </p:spTree>
    <p:extLst>
      <p:ext uri="{BB962C8B-B14F-4D97-AF65-F5344CB8AC3E}">
        <p14:creationId xmlns:p14="http://schemas.microsoft.com/office/powerpoint/2010/main" val="4391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Notes: Check your owner manual for the best charging advice for your vehicle.</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25</a:t>
            </a:fld>
            <a:endParaRPr lang="en-US"/>
          </a:p>
        </p:txBody>
      </p:sp>
    </p:spTree>
    <p:extLst>
      <p:ext uri="{BB962C8B-B14F-4D97-AF65-F5344CB8AC3E}">
        <p14:creationId xmlns:p14="http://schemas.microsoft.com/office/powerpoint/2010/main" val="3661970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26</a:t>
            </a:fld>
            <a:endParaRPr lang="en-US"/>
          </a:p>
        </p:txBody>
      </p:sp>
    </p:spTree>
    <p:extLst>
      <p:ext uri="{BB962C8B-B14F-4D97-AF65-F5344CB8AC3E}">
        <p14:creationId xmlns:p14="http://schemas.microsoft.com/office/powerpoint/2010/main" val="395513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Sensible driving is also safer, so you may save more than money.</a:t>
            </a:r>
          </a:p>
          <a:p>
            <a:pPr marL="171450" lvl="0" indent="-171450">
              <a:buFont typeface="Arial" panose="020B0604020202020204" pitchFamily="34" charset="0"/>
              <a:buChar char="•"/>
            </a:pPr>
            <a:r>
              <a:rPr lang="en-US" dirty="0" smtClean="0"/>
              <a:t>Research has shown that using a</a:t>
            </a:r>
            <a:r>
              <a:rPr lang="en-US" dirty="0" smtClean="0">
                <a:solidFill>
                  <a:schemeClr val="tx1">
                    <a:lumMod val="50000"/>
                  </a:schemeClr>
                </a:solidFill>
              </a:rPr>
              <a:t> </a:t>
            </a:r>
            <a:r>
              <a:rPr lang="en-US" dirty="0" smtClean="0"/>
              <a:t>driver feedback device can help you improve fuel economy by up to 10%.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4</a:t>
            </a:fld>
            <a:endParaRPr lang="en-US"/>
          </a:p>
        </p:txBody>
      </p:sp>
    </p:spTree>
    <p:extLst>
      <p:ext uri="{BB962C8B-B14F-4D97-AF65-F5344CB8AC3E}">
        <p14:creationId xmlns:p14="http://schemas.microsoft.com/office/powerpoint/2010/main" val="1809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You can assume that each 5 mph you drive over 50 mph is like paying an additional $</a:t>
            </a:r>
            <a:r>
              <a:rPr lang="en-US" sz="2000" dirty="0" smtClean="0">
                <a:solidFill>
                  <a:srgbClr val="5C5C5C"/>
                </a:solidFill>
                <a:latin typeface="Arial (Body"/>
              </a:rPr>
              <a:t>0.16</a:t>
            </a:r>
            <a:r>
              <a:rPr lang="en-US" dirty="0" smtClean="0"/>
              <a:t> per gallon for gas.</a:t>
            </a:r>
          </a:p>
          <a:p>
            <a:pPr marL="171450" lvl="0" indent="-171450">
              <a:buFont typeface="Arial" panose="020B0604020202020204" pitchFamily="34" charset="0"/>
              <a:buChar char="•"/>
            </a:pPr>
            <a:r>
              <a:rPr lang="en-US" dirty="0" smtClean="0"/>
              <a:t>Observing the speed limit is also safer.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Arial"/>
              </a:rPr>
              <a:t>*Average savings, assuming drivers are willing to slow down 5 to 10 mph and fuel costs $2.83 per gallon</a:t>
            </a:r>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5</a:t>
            </a:fld>
            <a:endParaRPr lang="en-US"/>
          </a:p>
        </p:txBody>
      </p:sp>
    </p:spTree>
    <p:extLst>
      <p:ext uri="{BB962C8B-B14F-4D97-AF65-F5344CB8AC3E}">
        <p14:creationId xmlns:p14="http://schemas.microsoft.com/office/powerpoint/2010/main" val="345741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A large, blunt roof-top cargo box, for example, can reduce fuel economy by around 2% to 8% in city driving, 6% to 17% on the highway, and 10% to 25% at Interstate speeds (65 mph to 75 mph).</a:t>
            </a:r>
            <a:r>
              <a:rPr lang="en-US" baseline="30000" dirty="0" smtClean="0"/>
              <a:t>4</a:t>
            </a:r>
            <a:endParaRPr lang="en-US" dirty="0" smtClean="0"/>
          </a:p>
          <a:p>
            <a:pPr marL="171450" lvl="0" indent="-171450">
              <a:buFont typeface="Arial" panose="020B0604020202020204" pitchFamily="34" charset="0"/>
              <a:buChar char="•"/>
            </a:pPr>
            <a:r>
              <a:rPr lang="en-US" dirty="0" smtClean="0"/>
              <a:t>Rear-mount cargo boxes or trays reduce fuel economy by much less—only 1% or 2% in city driving and 1% to 5% on the highway.</a:t>
            </a:r>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6</a:t>
            </a:fld>
            <a:endParaRPr lang="en-US"/>
          </a:p>
        </p:txBody>
      </p:sp>
    </p:spTree>
    <p:extLst>
      <p:ext uri="{BB962C8B-B14F-4D97-AF65-F5344CB8AC3E}">
        <p14:creationId xmlns:p14="http://schemas.microsoft.com/office/powerpoint/2010/main" val="57601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Note: The reduction is based on the percentage of extra weight relative to the vehicle's weight and affects smaller vehicles more than larger ones.</a:t>
            </a:r>
          </a:p>
          <a:p>
            <a:pPr>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7</a:t>
            </a:fld>
            <a:endParaRPr lang="en-US"/>
          </a:p>
        </p:txBody>
      </p:sp>
    </p:spTree>
    <p:extLst>
      <p:ext uri="{BB962C8B-B14F-4D97-AF65-F5344CB8AC3E}">
        <p14:creationId xmlns:p14="http://schemas.microsoft.com/office/powerpoint/2010/main" val="196768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you'd like to promote idle reduction in your area, the </a:t>
            </a:r>
            <a:r>
              <a:rPr lang="en-US" sz="1200" dirty="0" smtClean="0">
                <a:hlinkClick r:id="rId3"/>
              </a:rPr>
              <a:t>Clean Cities </a:t>
            </a:r>
            <a:r>
              <a:rPr lang="en-US" sz="1200" dirty="0" err="1" smtClean="0">
                <a:hlinkClick r:id="rId3"/>
              </a:rPr>
              <a:t>IdleBox</a:t>
            </a:r>
            <a:r>
              <a:rPr lang="en-US" sz="1200" dirty="0" smtClean="0">
                <a:hlinkClick r:id="rId3"/>
              </a:rPr>
              <a:t> Toolkit</a:t>
            </a:r>
            <a:r>
              <a:rPr lang="en-US" sz="1200" dirty="0" smtClean="0"/>
              <a:t> can help you get started.</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8</a:t>
            </a:fld>
            <a:endParaRPr lang="en-US"/>
          </a:p>
        </p:txBody>
      </p:sp>
    </p:spTree>
    <p:extLst>
      <p:ext uri="{BB962C8B-B14F-4D97-AF65-F5344CB8AC3E}">
        <p14:creationId xmlns:p14="http://schemas.microsoft.com/office/powerpoint/2010/main" val="3978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you'd like to promote idle reduction in your area, the </a:t>
            </a:r>
            <a:r>
              <a:rPr lang="en-US" sz="1200" dirty="0" smtClean="0">
                <a:hlinkClick r:id="rId3"/>
              </a:rPr>
              <a:t>Clean Cities </a:t>
            </a:r>
            <a:r>
              <a:rPr lang="en-US" sz="1200" dirty="0" err="1" smtClean="0">
                <a:hlinkClick r:id="rId3"/>
              </a:rPr>
              <a:t>IdleBox</a:t>
            </a:r>
            <a:r>
              <a:rPr lang="en-US" sz="1200" smtClean="0">
                <a:hlinkClick r:id="rId3"/>
              </a:rPr>
              <a:t> Toolkit</a:t>
            </a:r>
            <a:r>
              <a:rPr lang="en-US" sz="1200" smtClean="0"/>
              <a:t> can help you get started.</a:t>
            </a:r>
          </a:p>
          <a:p>
            <a:endParaRPr lang="en-US"/>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9</a:t>
            </a:fld>
            <a:endParaRPr lang="en-US"/>
          </a:p>
        </p:txBody>
      </p:sp>
    </p:spTree>
    <p:extLst>
      <p:ext uri="{BB962C8B-B14F-4D97-AF65-F5344CB8AC3E}">
        <p14:creationId xmlns:p14="http://schemas.microsoft.com/office/powerpoint/2010/main" val="3978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Fixing a serious maintenance problem, such as a faulty oxygen sensor, can improve your mileage by </a:t>
            </a:r>
            <a:r>
              <a:rPr lang="en-US" i="1" dirty="0" smtClean="0"/>
              <a:t>as much as 40%</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11</a:t>
            </a:fld>
            <a:endParaRPr lang="en-US"/>
          </a:p>
        </p:txBody>
      </p:sp>
    </p:spTree>
    <p:extLst>
      <p:ext uri="{BB962C8B-B14F-4D97-AF65-F5344CB8AC3E}">
        <p14:creationId xmlns:p14="http://schemas.microsoft.com/office/powerpoint/2010/main" val="276289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Note: The proper tire pressure for your vehicle is usually found on a sticker in the driver's side door jamb or the glove box and in your owner's manual. Do not use the maximum pressure printed on the tire's sidewall.</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12</a:t>
            </a:fld>
            <a:endParaRPr lang="en-US"/>
          </a:p>
        </p:txBody>
      </p:sp>
    </p:spTree>
    <p:extLst>
      <p:ext uri="{BB962C8B-B14F-4D97-AF65-F5344CB8AC3E}">
        <p14:creationId xmlns:p14="http://schemas.microsoft.com/office/powerpoint/2010/main" val="728235673"/>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 Id="rId3" Target="../media/image1.pn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Seattle-2.jpg"/>
          <p:cNvPicPr>
            <a:picLocks noChangeAspect="1"/>
          </p:cNvPicPr>
          <p:nvPr userDrawn="1"/>
        </p:nvPicPr>
        <p:blipFill>
          <a:blip r:embed="rId2"/>
          <a:stretch>
            <a:fillRect/>
          </a:stretch>
        </p:blipFill>
        <p:spPr>
          <a:xfrm>
            <a:off x="0" y="822960"/>
            <a:ext cx="9144000" cy="429768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 </a:t>
            </a:r>
            <a:endParaRPr lang="en-US" sz="1800" dirty="0">
              <a:solidFill>
                <a:prstClr val="white"/>
              </a:solidFill>
            </a:endParaRPr>
          </a:p>
        </p:txBody>
      </p:sp>
      <p:sp>
        <p:nvSpPr>
          <p:cNvPr id="10" name="Rectangle 9"/>
          <p:cNvSpPr/>
          <p:nvPr userDrawn="1"/>
        </p:nvSpPr>
        <p:spPr>
          <a:xfrm flipH="1">
            <a:off x="4562478" y="5093208"/>
            <a:ext cx="4581525"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1"/>
          <p:cNvSpPr>
            <a:spLocks noGrp="1"/>
          </p:cNvSpPr>
          <p:nvPr userDrawn="1">
            <p:ph type="ctrTitle"/>
          </p:nvPr>
        </p:nvSpPr>
        <p:spPr>
          <a:xfrm>
            <a:off x="202680" y="147801"/>
            <a:ext cx="5626620" cy="603505"/>
          </a:xfrm>
          <a:prstGeom prst="rect">
            <a:avLst/>
          </a:prstGeom>
        </p:spPr>
        <p:txBody>
          <a:bodyPr lIns="0" rIns="0" anchor="ctr" anchorCtr="0">
            <a:normAutofit/>
          </a:bodyPr>
          <a:lstStyle>
            <a:lvl1pPr algn="l">
              <a:defRPr sz="2600">
                <a:solidFill>
                  <a:srgbClr val="FFFFFF"/>
                </a:solidFill>
                <a:latin typeface="Arial Narrow"/>
                <a:cs typeface="Arial Narrow"/>
              </a:defRPr>
            </a:lvl1pPr>
          </a:lstStyle>
          <a:p>
            <a:endParaRPr lang="en-US" dirty="0"/>
          </a:p>
        </p:txBody>
      </p:sp>
      <p:sp>
        <p:nvSpPr>
          <p:cNvPr id="3" name="Subtitle 2"/>
          <p:cNvSpPr>
            <a:spLocks noGrp="1"/>
          </p:cNvSpPr>
          <p:nvPr userDrawn="1">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userDrawn="1">
            <p:ph type="body" sz="quarter" idx="13" hasCustomPrompt="1"/>
          </p:nvPr>
        </p:nvSpPr>
        <p:spPr>
          <a:xfrm>
            <a:off x="168100" y="5672921"/>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userDrawn="1"/>
        </p:nvSpPr>
        <p:spPr>
          <a:xfrm flipH="1" flipV="1">
            <a:off x="0" y="9210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6" name="Rectangle 25"/>
          <p:cNvSpPr/>
          <p:nvPr userDrawn="1"/>
        </p:nvSpPr>
        <p:spPr>
          <a:xfrm flipH="1" flipV="1">
            <a:off x="4562478" y="921006"/>
            <a:ext cx="458152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30" name="Picture 29" descr="CCities logo.png"/>
          <p:cNvPicPr>
            <a:picLocks noChangeAspect="1"/>
          </p:cNvPicPr>
          <p:nvPr userDrawn="1"/>
        </p:nvPicPr>
        <p:blipFill>
          <a:blip r:embed="rId3"/>
          <a:stretch>
            <a:fillRect/>
          </a:stretch>
        </p:blipFill>
        <p:spPr>
          <a:xfrm>
            <a:off x="7036819" y="95591"/>
            <a:ext cx="1395984" cy="754805"/>
          </a:xfrm>
          <a:prstGeom prst="rect">
            <a:avLst/>
          </a:prstGeom>
        </p:spPr>
      </p:pic>
      <p:sp>
        <p:nvSpPr>
          <p:cNvPr id="17" name="Text Placeholder 17"/>
          <p:cNvSpPr>
            <a:spLocks noGrp="1"/>
          </p:cNvSpPr>
          <p:nvPr>
            <p:ph type="body" sz="quarter" idx="14"/>
          </p:nvPr>
        </p:nvSpPr>
        <p:spPr>
          <a:xfrm>
            <a:off x="4849136" y="5206076"/>
            <a:ext cx="3179068"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endParaRPr lang="en-US" noProof="0" dirty="0" smtClean="0"/>
          </a:p>
        </p:txBody>
      </p:sp>
      <p:sp>
        <p:nvSpPr>
          <p:cNvPr id="20" name="Text Placeholder 22"/>
          <p:cNvSpPr>
            <a:spLocks noGrp="1"/>
          </p:cNvSpPr>
          <p:nvPr>
            <p:ph type="body" sz="quarter" idx="15"/>
          </p:nvPr>
        </p:nvSpPr>
        <p:spPr>
          <a:xfrm>
            <a:off x="4849091" y="5543500"/>
            <a:ext cx="3186545"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endParaRPr lang="en-US" noProof="0" dirty="0" smtClean="0"/>
          </a:p>
        </p:txBody>
      </p:sp>
    </p:spTree>
    <p:extLst>
      <p:ext uri="{BB962C8B-B14F-4D97-AF65-F5344CB8AC3E}">
        <p14:creationId xmlns:p14="http://schemas.microsoft.com/office/powerpoint/2010/main" val="6446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787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48212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4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2"/>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908006"/>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961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0691338"/>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theme/theme1.xml" Type="http://schemas.openxmlformats.org/officeDocument/2006/relationships/theme"/>
<Relationship Id="rId8" Target="../media/image1.png" Type="http://schemas.openxmlformats.org/officeDocument/2006/relationships/image"/>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457200" y="1590680"/>
            <a:ext cx="8229600" cy="4802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9"/>
          <p:cNvSpPr txBox="1">
            <a:spLocks/>
          </p:cNvSpPr>
          <p:nvPr/>
        </p:nvSpPr>
        <p:spPr>
          <a:xfrm>
            <a:off x="304800" y="6616800"/>
            <a:ext cx="7111338"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r>
              <a:rPr lang="en-US" dirty="0" smtClean="0">
                <a:solidFill>
                  <a:prstClr val="white"/>
                </a:solidFill>
                <a:ea typeface="+mn-ea"/>
              </a:rPr>
              <a:t>Clean Cities  /  </a:t>
            </a:r>
            <a:fld id="{244C9EC1-0D88-A740-99E0-6234086C7C32}" type="slidenum">
              <a:rPr lang="en-US" smtClean="0">
                <a:solidFill>
                  <a:prstClr val="white"/>
                </a:solidFill>
                <a:ea typeface="+mn-ea"/>
              </a:rPr>
              <a:pPr marL="342900" indent="-342900" defTabSz="457200" fontAlgn="auto">
                <a:spcBef>
                  <a:spcPct val="20000"/>
                </a:spcBef>
                <a:spcAft>
                  <a:spcPts val="0"/>
                </a:spcAft>
                <a:buFont typeface="Arial"/>
                <a:buNone/>
                <a:defRPr/>
              </a:pPr>
              <a:t>‹#›</a:t>
            </a:fld>
            <a:endParaRPr lang="en-US" dirty="0">
              <a:solidFill>
                <a:prstClr val="white"/>
              </a:solidFill>
              <a:ea typeface="+mn-ea"/>
            </a:endParaRPr>
          </a:p>
        </p:txBody>
      </p:sp>
      <p:sp>
        <p:nvSpPr>
          <p:cNvPr id="23" name="Rectangle 22"/>
          <p:cNvSpPr/>
          <p:nvPr/>
        </p:nvSpPr>
        <p:spPr>
          <a:xfrm flipH="1" flipV="1">
            <a:off x="3" y="921006"/>
            <a:ext cx="4575175" cy="53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5" name="Rectangle 24"/>
          <p:cNvSpPr/>
          <p:nvPr/>
        </p:nvSpPr>
        <p:spPr>
          <a:xfrm flipH="1" flipV="1">
            <a:off x="4568828" y="921006"/>
            <a:ext cx="457517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26" name="Picture 25" descr="CCities logo.png"/>
          <p:cNvPicPr>
            <a:picLocks noChangeAspect="1"/>
          </p:cNvPicPr>
          <p:nvPr/>
        </p:nvPicPr>
        <p:blipFill>
          <a:blip r:embed="rId8"/>
          <a:stretch>
            <a:fillRect/>
          </a:stretch>
        </p:blipFill>
        <p:spPr>
          <a:xfrm>
            <a:off x="7036819" y="95591"/>
            <a:ext cx="1395984" cy="754805"/>
          </a:xfrm>
          <a:prstGeom prst="rect">
            <a:avLst/>
          </a:prstGeom>
        </p:spPr>
      </p:pic>
    </p:spTree>
    <p:extLst>
      <p:ext uri="{BB962C8B-B14F-4D97-AF65-F5344CB8AC3E}">
        <p14:creationId xmlns:p14="http://schemas.microsoft.com/office/powerpoint/2010/main" val="2037009686"/>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Lst>
  <p:timing>
    <p:tnLst>
      <p:par>
        <p:cTn id="1" dur="indefinite" restart="never" nodeType="tmRoot"/>
      </p:par>
    </p:tnLst>
  </p:timing>
  <p:txStyles>
    <p:titleStyle>
      <a:lvl1pPr algn="l" defTabSz="457200" rtl="0" eaLnBrk="1" latinLnBrk="0" hangingPunct="1">
        <a:lnSpc>
          <a:spcPts val="2800"/>
        </a:lnSpc>
        <a:spcBef>
          <a:spcPct val="0"/>
        </a:spcBef>
        <a:buNone/>
        <a:defRPr sz="26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10.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9.jpe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8.xml" Type="http://schemas.openxmlformats.org/officeDocument/2006/relationships/notesSlide"/>
<Relationship Id="rId3" Target="../media/image10.jpe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9.xml" Type="http://schemas.openxmlformats.org/officeDocument/2006/relationships/notesSlide"/>
<Relationship Id="rId3" Target="../media/image11.jpe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2.jpe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s>

</file>

<file path=ppt/slides/_rels/slide1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0.xml" Type="http://schemas.openxmlformats.org/officeDocument/2006/relationships/notesSlide"/>
<Relationship Id="rId3" Target="../media/image13.jpe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4.jpe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1.xml" Type="http://schemas.openxmlformats.org/officeDocument/2006/relationships/notesSlide"/>
<Relationship Id="rId3" Target="../media/image15.jpe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2.xml" Type="http://schemas.openxmlformats.org/officeDocument/2006/relationships/notesSlide"/>
<Relationship Id="rId3" Target="../media/image16.jp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7.jpe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xml" Type="http://schemas.openxmlformats.org/officeDocument/2006/relationships/notesSlide"/>
<Relationship Id="rId3" Target="../media/image3.jpe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3.xml" Type="http://schemas.openxmlformats.org/officeDocument/2006/relationships/notesSlide"/>
<Relationship Id="rId3" Target="../media/image18.jpe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9.jpeg" Type="http://schemas.openxmlformats.org/officeDocument/2006/relationships/image"/>
</Relationships>

</file>

<file path=ppt/slides/_rels/slide22.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20.jpe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1.jpe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4.xml" Type="http://schemas.openxmlformats.org/officeDocument/2006/relationships/notesSlide"/>
<Relationship Id="rId3" Target="../media/image22.jpeg" Type="http://schemas.openxmlformats.org/officeDocument/2006/relationships/image"/>
</Relationships>

</file>

<file path=ppt/slides/_rels/slide2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5.xml" Type="http://schemas.openxmlformats.org/officeDocument/2006/relationships/notesSlide"/>
<Relationship Id="rId3" Target="../media/image23.jpe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6.xml" Type="http://schemas.openxmlformats.org/officeDocument/2006/relationships/notesSlide"/>
<Relationship Id="rId3" Target="../media/image24.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2.xml" Type="http://schemas.openxmlformats.org/officeDocument/2006/relationships/slideLayout"/>
<Relationship Id="rId10" Target="http://papers.sae.org/2013-01-1462/" TargetMode="External" Type="http://schemas.openxmlformats.org/officeDocument/2006/relationships/hyperlink"/>
<Relationship Id="rId11" Target="http://papers.sae.org/2013-01-0551/" TargetMode="External" Type="http://schemas.openxmlformats.org/officeDocument/2006/relationships/hyperlink"/>
<Relationship Id="rId12" Target="http://papers.sae.org/2014-01-1614/" TargetMode="External" Type="http://schemas.openxmlformats.org/officeDocument/2006/relationships/hyperlink"/>
<Relationship Id="rId13" Target="http://papers.sae.org/2014-01-0685/" TargetMode="External" Type="http://schemas.openxmlformats.org/officeDocument/2006/relationships/hyperlink"/>
<Relationship Id="rId2" Target="http://www.fueleconomy.gov/feg/pdfs/OwnerRelatedFuelEconomyImprovements.pdf" TargetMode="External" Type="http://schemas.openxmlformats.org/officeDocument/2006/relationships/hyperlink"/>
<Relationship Id="rId3" Target="http://www.fueleconomy.gov/feg/pdfs/EcoDrive%20I-80.pdf" TargetMode="External" Type="http://schemas.openxmlformats.org/officeDocument/2006/relationships/hyperlink"/>
<Relationship Id="rId4" Target="http://www.drivealuminum.org/research-resources/PDF/Research/2008/2008-Ricardo-Study.pdf" TargetMode="External" Type="http://schemas.openxmlformats.org/officeDocument/2006/relationships/hyperlink"/>
<Relationship Id="rId5" Target="http://www.fueleconomy.gov/feg/pdfs/2013-01-0311_Diesel_AirFilter.pdf" TargetMode="External" Type="http://schemas.openxmlformats.org/officeDocument/2006/relationships/hyperlink"/>
<Relationship Id="rId6" Target="http://papers.sae.org/2012-01-1717/" TargetMode="External" Type="http://schemas.openxmlformats.org/officeDocument/2006/relationships/hyperlink"/>
<Relationship Id="rId7" Target="http://www.fueleconomy.gov/feg/pdfs/Air_Filter_Effects_02_26_2009.pdf" TargetMode="External" Type="http://schemas.openxmlformats.org/officeDocument/2006/relationships/hyperlink"/>
<Relationship Id="rId8" Target="http://papers.sae.org/2013-01-1473/" TargetMode="External" Type="http://schemas.openxmlformats.org/officeDocument/2006/relationships/hyperlink"/>
<Relationship Id="rId9" Target="http://www.transportation.anl.gov/D3/data/2012_nissan_leaf/AVTALeaftestinganalysis_Major%20summary101212.pdf" TargetMode="External" Type="http://schemas.openxmlformats.org/officeDocument/2006/relationships/hyperlink"/>
</Relationships>

</file>

<file path=ppt/slides/_rels/slide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4.jpe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s>

</file>

<file path=ppt/slides/_rels/slide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3.xml" Type="http://schemas.openxmlformats.org/officeDocument/2006/relationships/notesSlide"/>
<Relationship Id="rId3" Target="../media/image5.jp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4.xml" Type="http://schemas.openxmlformats.org/officeDocument/2006/relationships/notesSlide"/>
<Relationship Id="rId3" Target="../media/image6.jpe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5.xml" Type="http://schemas.openxmlformats.org/officeDocument/2006/relationships/notesSlide"/>
<Relationship Id="rId3" Target="../media/image7.jpe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6.xml" Type="http://schemas.openxmlformats.org/officeDocument/2006/relationships/notesSlide"/>
<Relationship Id="rId3" Target="../media/image8.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7.xml" Type="http://schemas.openxmlformats.org/officeDocument/2006/relationships/notesSlide"/>
<Relationship Id="rId3" Target="../media/image8.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629400" cy="766599"/>
          </a:xfrm>
        </p:spPr>
        <p:txBody>
          <a:bodyPr>
            <a:normAutofit fontScale="90000"/>
          </a:bodyPr>
          <a:lstStyle/>
          <a:p>
            <a:pPr>
              <a:lnSpc>
                <a:spcPts val="2000"/>
              </a:lnSpc>
            </a:pPr>
            <a:r>
              <a:rPr lang="en-US" sz="3600" b="1" dirty="0" smtClean="0"/>
              <a:t>www.fueleconomy.gov</a:t>
            </a:r>
            <a:r>
              <a:rPr lang="en-US" dirty="0" smtClean="0"/>
              <a:t/>
            </a:r>
            <a:br>
              <a:rPr lang="en-US" dirty="0" smtClean="0"/>
            </a:br>
            <a:r>
              <a:rPr lang="en-US" sz="1800" dirty="0" smtClean="0"/>
              <a:t>the official U.S. government source for fuel economy information</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Gas Mileage Tips</a:t>
            </a:r>
            <a:endParaRPr lang="en-US" dirty="0"/>
          </a:p>
        </p:txBody>
      </p:sp>
      <p:sp>
        <p:nvSpPr>
          <p:cNvPr id="4" name="Text Placeholder 3"/>
          <p:cNvSpPr>
            <a:spLocks noGrp="1"/>
          </p:cNvSpPr>
          <p:nvPr>
            <p:ph type="body" sz="quarter" idx="13"/>
          </p:nvPr>
        </p:nvSpPr>
        <p:spPr/>
        <p:txBody>
          <a:bodyPr/>
          <a:lstStyle/>
          <a:p>
            <a:r>
              <a:rPr lang="en-US" sz="1200" dirty="0" smtClean="0">
                <a:latin typeface="Arial"/>
              </a:rPr>
              <a:t>Month, Day, Year</a:t>
            </a:r>
            <a:endParaRPr lang="en-US" sz="1200" dirty="0">
              <a:latin typeface="Arial"/>
            </a:endParaRPr>
          </a:p>
        </p:txBody>
      </p:sp>
      <p:sp>
        <p:nvSpPr>
          <p:cNvPr id="5" name="Text Placeholder 4"/>
          <p:cNvSpPr>
            <a:spLocks noGrp="1"/>
          </p:cNvSpPr>
          <p:nvPr>
            <p:ph type="body" sz="quarter" idx="14"/>
          </p:nvPr>
        </p:nvSpPr>
        <p:spPr/>
        <p:txBody>
          <a:bodyPr>
            <a:normAutofit lnSpcReduction="10000"/>
          </a:bodyPr>
          <a:lstStyle/>
          <a:p>
            <a:r>
              <a:rPr lang="en-US" dirty="0" smtClean="0"/>
              <a:t>Your Name</a:t>
            </a:r>
            <a:endParaRPr lang="en-US" dirty="0"/>
          </a:p>
        </p:txBody>
      </p:sp>
      <p:sp>
        <p:nvSpPr>
          <p:cNvPr id="6" name="Text Placeholder 5"/>
          <p:cNvSpPr>
            <a:spLocks noGrp="1"/>
          </p:cNvSpPr>
          <p:nvPr>
            <p:ph type="body" sz="quarter" idx="15"/>
          </p:nvPr>
        </p:nvSpPr>
        <p:spPr/>
        <p:txBody>
          <a:bodyPr/>
          <a:lstStyle/>
          <a:p>
            <a:r>
              <a:rPr lang="en-US" dirty="0" smtClean="0"/>
              <a:t>Organization</a:t>
            </a:r>
          </a:p>
          <a:p>
            <a:r>
              <a:rPr lang="en-US" dirty="0" smtClean="0"/>
              <a:t>Email</a:t>
            </a:r>
            <a:endParaRPr lang="en-US" dirty="0"/>
          </a:p>
        </p:txBody>
      </p:sp>
    </p:spTree>
    <p:extLst>
      <p:ext uri="{BB962C8B-B14F-4D97-AF65-F5344CB8AC3E}">
        <p14:creationId xmlns:p14="http://schemas.microsoft.com/office/powerpoint/2010/main" val="167982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0" y="1219200"/>
            <a:ext cx="6324600" cy="4267200"/>
          </a:xfrm>
        </p:spPr>
        <p:txBody>
          <a:bodyPr>
            <a:normAutofit/>
          </a:bodyPr>
          <a:lstStyle/>
          <a:p>
            <a:pPr marL="0" indent="0">
              <a:buNone/>
            </a:pPr>
            <a:r>
              <a:rPr lang="en-US" dirty="0"/>
              <a:t>Using cruise control on the highway helps you maintain a constant speed and, in most cases, will save gas.</a:t>
            </a:r>
            <a:endParaRPr lang="en-US" dirty="0" smtClean="0"/>
          </a:p>
        </p:txBody>
      </p:sp>
      <p:sp>
        <p:nvSpPr>
          <p:cNvPr id="3" name="Title 2"/>
          <p:cNvSpPr>
            <a:spLocks noGrp="1"/>
          </p:cNvSpPr>
          <p:nvPr>
            <p:ph type="title"/>
          </p:nvPr>
        </p:nvSpPr>
        <p:spPr/>
        <p:txBody>
          <a:bodyPr/>
          <a:lstStyle/>
          <a:p>
            <a:pPr marL="0" indent="0"/>
            <a:r>
              <a:rPr lang="en-US" sz="2800" dirty="0"/>
              <a:t>Use Cruise Control</a:t>
            </a:r>
            <a:endParaRPr lang="en-US" sz="2800" b="1" dirty="0">
              <a:latin typeface="Arial" charset="0"/>
            </a:endParaRPr>
          </a:p>
        </p:txBody>
      </p:sp>
      <p:pic>
        <p:nvPicPr>
          <p:cNvPr id="6" name="Picture 2" descr="\\Ornl\naoa\Projects\Fuel-Economy-Guide\images\Images\CruiseControl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581400" cy="23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4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0"/>
            <a:ext cx="4953000" cy="3352800"/>
          </a:xfrm>
        </p:spPr>
        <p:txBody>
          <a:bodyPr>
            <a:normAutofit/>
          </a:bodyPr>
          <a:lstStyle/>
          <a:p>
            <a:pPr marL="0" indent="0">
              <a:buNone/>
            </a:pPr>
            <a:r>
              <a:rPr lang="en-US" dirty="0"/>
              <a:t>Fixing a car that is noticeably out of tune or has failed an emissions test can improve its gas mileage by an average of 4%, though results vary based on the kind of repair and how well it is done.</a:t>
            </a:r>
          </a:p>
          <a:p>
            <a:pPr>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pPr marL="0" indent="0"/>
            <a:r>
              <a:rPr lang="en-US" sz="2800" dirty="0"/>
              <a:t>Keep Your Engine Properly Tuned</a:t>
            </a:r>
            <a:endParaRPr lang="en-US"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29840929"/>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4%</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$0.11/gallon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599" y="1676400"/>
            <a:ext cx="3642549" cy="2438400"/>
          </a:xfrm>
        </p:spPr>
      </p:pic>
    </p:spTree>
    <p:extLst>
      <p:ext uri="{BB962C8B-B14F-4D97-AF65-F5344CB8AC3E}">
        <p14:creationId xmlns:p14="http://schemas.microsoft.com/office/powerpoint/2010/main" val="70867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610600" cy="2057400"/>
          </a:xfrm>
        </p:spPr>
        <p:txBody>
          <a:bodyPr>
            <a:normAutofit lnSpcReduction="10000"/>
          </a:bodyPr>
          <a:lstStyle/>
          <a:p>
            <a:pPr marL="0" indent="0">
              <a:buNone/>
            </a:pPr>
            <a:r>
              <a:rPr lang="en-US" dirty="0"/>
              <a:t>You can improve your gas mileage by 0.6% on average—up to 3% in some cases—by keeping your tires inflated to the proper </a:t>
            </a:r>
            <a:r>
              <a:rPr lang="en-US" dirty="0" smtClean="0"/>
              <a:t>pressure. </a:t>
            </a:r>
          </a:p>
          <a:p>
            <a:pPr lvl="1"/>
            <a:r>
              <a:rPr lang="en-US" dirty="0"/>
              <a:t>Under-inflated tires can lower gas mileage by about 0.2% for every 1 psi drop in the average pressure of all tires. </a:t>
            </a:r>
            <a:endParaRPr lang="en-US" dirty="0" smtClean="0"/>
          </a:p>
          <a:p>
            <a:pPr lvl="1"/>
            <a:r>
              <a:rPr lang="en-US" dirty="0" smtClean="0"/>
              <a:t>Properly </a:t>
            </a:r>
            <a:r>
              <a:rPr lang="en-US" dirty="0"/>
              <a:t>inflated tires are safer and last longer</a:t>
            </a:r>
            <a:r>
              <a:rPr lang="en-US" dirty="0" smtClean="0"/>
              <a:t>.</a:t>
            </a:r>
            <a:endParaRPr lang="en-US" dirty="0"/>
          </a:p>
        </p:txBody>
      </p:sp>
      <p:sp>
        <p:nvSpPr>
          <p:cNvPr id="3" name="Title 2"/>
          <p:cNvSpPr>
            <a:spLocks noGrp="1"/>
          </p:cNvSpPr>
          <p:nvPr>
            <p:ph type="title"/>
          </p:nvPr>
        </p:nvSpPr>
        <p:spPr/>
        <p:txBody>
          <a:bodyPr/>
          <a:lstStyle/>
          <a:p>
            <a:pPr marL="0" indent="0"/>
            <a:r>
              <a:rPr lang="en-US" sz="2800" dirty="0"/>
              <a:t>Keep Tires Properly Inflated</a:t>
            </a:r>
            <a:endParaRPr lang="en-US" sz="2800"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7353041"/>
              </p:ext>
            </p:extLst>
          </p:nvPr>
        </p:nvGraphicFramePr>
        <p:xfrm>
          <a:off x="1752600" y="54102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0.6%</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$0.02/gallon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pic>
        <p:nvPicPr>
          <p:cNvPr id="2051" name="Picture 3" descr="\\fegtest\f$\image repository\images\tire_pressure_label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021" y="3124200"/>
            <a:ext cx="4414179" cy="2233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599" y="3124200"/>
            <a:ext cx="4295335" cy="2233574"/>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20000"/>
              </a:lnSpc>
              <a:spcBef>
                <a:spcPts val="1200"/>
              </a:spcBef>
              <a:spcAft>
                <a:spcPts val="120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1" name="Left Arrow 10"/>
          <p:cNvSpPr/>
          <p:nvPr/>
        </p:nvSpPr>
        <p:spPr>
          <a:xfrm>
            <a:off x="4876800" y="4434840"/>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876800" y="4648200"/>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66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791200" cy="4267200"/>
          </a:xfrm>
        </p:spPr>
        <p:txBody>
          <a:bodyPr>
            <a:normAutofit lnSpcReduction="10000"/>
          </a:bodyPr>
          <a:lstStyle/>
          <a:p>
            <a:pPr marL="0" indent="0">
              <a:buNone/>
            </a:pPr>
            <a:r>
              <a:rPr lang="en-US" dirty="0"/>
              <a:t>You can improve your gas mileage by 1%–2% by using the manufacturer's recommended grade of motor oil. </a:t>
            </a:r>
            <a:endParaRPr lang="en-US" dirty="0" smtClean="0"/>
          </a:p>
          <a:p>
            <a:pPr lvl="1"/>
            <a:r>
              <a:rPr lang="en-US" dirty="0" smtClean="0"/>
              <a:t>For </a:t>
            </a:r>
            <a:r>
              <a:rPr lang="en-US" dirty="0"/>
              <a:t>example, using 10W-30 motor oil in an engine designed to use 5W-30 can lower your gas mileage by 1%–2%. </a:t>
            </a:r>
            <a:endParaRPr lang="en-US" dirty="0" smtClean="0"/>
          </a:p>
          <a:p>
            <a:pPr lvl="1"/>
            <a:r>
              <a:rPr lang="en-US" dirty="0" smtClean="0"/>
              <a:t>Using </a:t>
            </a:r>
            <a:r>
              <a:rPr lang="en-US" dirty="0"/>
              <a:t>5W-30 in an engine designed for 5W-20 can lower your gas mileage by 1%–1.5%. </a:t>
            </a:r>
            <a:endParaRPr lang="en-US" dirty="0" smtClean="0"/>
          </a:p>
          <a:p>
            <a:pPr lvl="1"/>
            <a:r>
              <a:rPr lang="en-US" dirty="0" smtClean="0"/>
              <a:t>Also</a:t>
            </a:r>
            <a:r>
              <a:rPr lang="en-US" dirty="0"/>
              <a:t>, look for motor oil that says "Energy Conserving" on the API performance symbol to be sure it contains friction-reducing additives.</a:t>
            </a:r>
            <a:endParaRPr lang="en-US" dirty="0" smtClean="0"/>
          </a:p>
        </p:txBody>
      </p:sp>
      <p:sp>
        <p:nvSpPr>
          <p:cNvPr id="3" name="Title 2"/>
          <p:cNvSpPr>
            <a:spLocks noGrp="1"/>
          </p:cNvSpPr>
          <p:nvPr>
            <p:ph type="title"/>
          </p:nvPr>
        </p:nvSpPr>
        <p:spPr>
          <a:xfrm>
            <a:off x="177800" y="0"/>
            <a:ext cx="5156200" cy="901700"/>
          </a:xfrm>
        </p:spPr>
        <p:txBody>
          <a:bodyPr/>
          <a:lstStyle/>
          <a:p>
            <a:pPr marL="0" indent="0"/>
            <a:r>
              <a:rPr lang="en-US" sz="2800" dirty="0"/>
              <a:t>Use the Recommended Grade of Motor Oil</a:t>
            </a:r>
            <a:endParaRPr lang="en-US"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58216333"/>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1% - 2%</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$0.03–$0.06/gallon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pic>
        <p:nvPicPr>
          <p:cNvPr id="3074" name="Picture 2" descr="\\fegtest\f$\image repository\images\OilLabelBlack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67000"/>
            <a:ext cx="1858160" cy="18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0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Combining errands into one trip saves you time and money. </a:t>
            </a:r>
            <a:endParaRPr lang="en-US" dirty="0" smtClean="0"/>
          </a:p>
          <a:p>
            <a:pPr lvl="1"/>
            <a:r>
              <a:rPr lang="en-US" dirty="0" smtClean="0"/>
              <a:t>Your </a:t>
            </a:r>
            <a:r>
              <a:rPr lang="en-US" dirty="0"/>
              <a:t>fuel economy is worse when your engine is cold than when it is warmed up. </a:t>
            </a:r>
            <a:endParaRPr lang="en-US" dirty="0" smtClean="0"/>
          </a:p>
          <a:p>
            <a:pPr lvl="1"/>
            <a:r>
              <a:rPr lang="en-US" dirty="0" smtClean="0"/>
              <a:t>Several </a:t>
            </a:r>
            <a:r>
              <a:rPr lang="en-US" dirty="0"/>
              <a:t>short trips taken from a cold start can use twice as much fuel as a longer, multipurpose trip covering the same distance.</a:t>
            </a:r>
          </a:p>
          <a:p>
            <a:pPr lvl="1"/>
            <a:r>
              <a:rPr lang="en-US" dirty="0"/>
              <a:t>Trip </a:t>
            </a:r>
            <a:r>
              <a:rPr lang="en-US" dirty="0" smtClean="0"/>
              <a:t>planning can </a:t>
            </a:r>
            <a:r>
              <a:rPr lang="en-US" dirty="0"/>
              <a:t>also reduce the distance you travel</a:t>
            </a:r>
            <a:r>
              <a:rPr lang="en-US" dirty="0" smtClean="0"/>
              <a:t>.</a:t>
            </a:r>
          </a:p>
          <a:p>
            <a:pPr lvl="1"/>
            <a:r>
              <a:rPr lang="en-US" dirty="0" smtClean="0"/>
              <a:t>Consider walking or biking if possible.</a:t>
            </a:r>
            <a:endParaRPr lang="en-US" dirty="0"/>
          </a:p>
        </p:txBody>
      </p:sp>
      <p:sp>
        <p:nvSpPr>
          <p:cNvPr id="3" name="Title 2"/>
          <p:cNvSpPr>
            <a:spLocks noGrp="1"/>
          </p:cNvSpPr>
          <p:nvPr>
            <p:ph type="title"/>
          </p:nvPr>
        </p:nvSpPr>
        <p:spPr/>
        <p:txBody>
          <a:bodyPr/>
          <a:lstStyle/>
          <a:p>
            <a:r>
              <a:rPr lang="en-US" sz="2800" dirty="0"/>
              <a:t>Planning and Combining Trips</a:t>
            </a:r>
          </a:p>
        </p:txBody>
      </p:sp>
    </p:spTree>
    <p:extLst>
      <p:ext uri="{BB962C8B-B14F-4D97-AF65-F5344CB8AC3E}">
        <p14:creationId xmlns:p14="http://schemas.microsoft.com/office/powerpoint/2010/main" val="68477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105400" cy="4800600"/>
          </a:xfrm>
        </p:spPr>
        <p:txBody>
          <a:bodyPr>
            <a:normAutofit/>
          </a:bodyPr>
          <a:lstStyle/>
          <a:p>
            <a:r>
              <a:rPr lang="en-US" dirty="0"/>
              <a:t>Stagger your work hours to avoid peak rush hours.</a:t>
            </a:r>
          </a:p>
          <a:p>
            <a:r>
              <a:rPr lang="en-US" dirty="0"/>
              <a:t>Drive your most fuel-efficient vehicle.</a:t>
            </a:r>
          </a:p>
          <a:p>
            <a:r>
              <a:rPr lang="en-US" dirty="0" smtClean="0"/>
              <a:t>Work from home if </a:t>
            </a:r>
            <a:r>
              <a:rPr lang="en-US" dirty="0"/>
              <a:t>your employer permits it.</a:t>
            </a:r>
          </a:p>
          <a:p>
            <a:r>
              <a:rPr lang="en-US" dirty="0"/>
              <a:t>Take advantage of carpools and ride-share programs. </a:t>
            </a:r>
            <a:endParaRPr lang="en-US" dirty="0" smtClean="0"/>
          </a:p>
          <a:p>
            <a:r>
              <a:rPr lang="en-US" dirty="0" smtClean="0"/>
              <a:t>Consider </a:t>
            </a:r>
            <a:r>
              <a:rPr lang="en-US" dirty="0"/>
              <a:t>using public transit if it is available and convenient for you. </a:t>
            </a:r>
          </a:p>
        </p:txBody>
      </p:sp>
      <p:sp>
        <p:nvSpPr>
          <p:cNvPr id="3" name="Title 2"/>
          <p:cNvSpPr>
            <a:spLocks noGrp="1"/>
          </p:cNvSpPr>
          <p:nvPr>
            <p:ph type="title"/>
          </p:nvPr>
        </p:nvSpPr>
        <p:spPr>
          <a:xfrm>
            <a:off x="177800" y="0"/>
            <a:ext cx="5384800" cy="901700"/>
          </a:xfrm>
        </p:spPr>
        <p:txBody>
          <a:bodyPr/>
          <a:lstStyle/>
          <a:p>
            <a:r>
              <a:rPr lang="en-US" sz="2800" dirty="0" smtClean="0"/>
              <a:t>Commuting</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96528" y="1360810"/>
            <a:ext cx="2485472" cy="3744590"/>
          </a:xfrm>
        </p:spPr>
      </p:pic>
      <p:sp>
        <p:nvSpPr>
          <p:cNvPr id="6" name="TextBox 5"/>
          <p:cNvSpPr txBox="1"/>
          <p:nvPr/>
        </p:nvSpPr>
        <p:spPr>
          <a:xfrm>
            <a:off x="5334000" y="51054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National Renewable Energy </a:t>
            </a:r>
            <a:r>
              <a:rPr lang="en-US" sz="600" i="1" dirty="0">
                <a:solidFill>
                  <a:schemeClr val="tx1">
                    <a:lumMod val="50000"/>
                  </a:schemeClr>
                </a:solidFill>
                <a:latin typeface="Arial Narrow"/>
                <a:ea typeface="+mn-ea"/>
                <a:cs typeface="Arial Narrow"/>
              </a:rPr>
              <a:t>Laboratory (</a:t>
            </a:r>
            <a:r>
              <a:rPr lang="en-US" sz="600" i="1" dirty="0" smtClean="0">
                <a:solidFill>
                  <a:schemeClr val="tx1">
                    <a:lumMod val="50000"/>
                  </a:schemeClr>
                </a:solidFill>
                <a:latin typeface="Arial Narrow"/>
                <a:ea typeface="+mn-ea"/>
                <a:cs typeface="Arial Narrow"/>
              </a:rPr>
              <a:t>09147)</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00599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a:bodyPr>
          <a:lstStyle/>
          <a:p>
            <a:pPr marL="0" indent="0">
              <a:buNone/>
            </a:pPr>
            <a:r>
              <a:rPr lang="en-US" dirty="0"/>
              <a:t>Hot weather can actually increase your fuel economy. </a:t>
            </a:r>
            <a:endParaRPr lang="en-US" dirty="0" smtClean="0"/>
          </a:p>
          <a:p>
            <a:r>
              <a:rPr lang="en-US" dirty="0" smtClean="0"/>
              <a:t>Your </a:t>
            </a:r>
            <a:r>
              <a:rPr lang="en-US" dirty="0"/>
              <a:t>engine warms up to an efficient temperature </a:t>
            </a:r>
            <a:r>
              <a:rPr lang="en-US" dirty="0" smtClean="0"/>
              <a:t>faster</a:t>
            </a:r>
          </a:p>
          <a:p>
            <a:r>
              <a:rPr lang="en-US" dirty="0"/>
              <a:t>S</a:t>
            </a:r>
            <a:r>
              <a:rPr lang="en-US" dirty="0" smtClean="0"/>
              <a:t>ummer </a:t>
            </a:r>
            <a:r>
              <a:rPr lang="en-US" dirty="0"/>
              <a:t>grades of gasoline can have slightly more </a:t>
            </a:r>
            <a:r>
              <a:rPr lang="en-US" dirty="0" smtClean="0"/>
              <a:t>energy</a:t>
            </a:r>
          </a:p>
          <a:p>
            <a:r>
              <a:rPr lang="en-US" dirty="0" smtClean="0"/>
              <a:t>Warm </a:t>
            </a:r>
            <a:r>
              <a:rPr lang="en-US" dirty="0"/>
              <a:t>air causes less aerodynamic drag than cold air.</a:t>
            </a:r>
          </a:p>
          <a:p>
            <a:r>
              <a:rPr lang="en-US" dirty="0"/>
              <a:t>However, keeping passengers comfortable in hot weather by rolling down the windows or using the air conditioning (AC) can reduce fuel economy.</a:t>
            </a:r>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Hot Weather</a:t>
            </a:r>
            <a:endParaRPr lang="en-US" sz="28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905000"/>
            <a:ext cx="2369820" cy="2962275"/>
          </a:xfrm>
        </p:spPr>
      </p:pic>
      <p:sp>
        <p:nvSpPr>
          <p:cNvPr id="5" name="TextBox 4"/>
          <p:cNvSpPr txBox="1"/>
          <p:nvPr/>
        </p:nvSpPr>
        <p:spPr>
          <a:xfrm>
            <a:off x="6172200" y="4876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National Renewable Energy </a:t>
            </a:r>
            <a:r>
              <a:rPr lang="en-US" sz="600" i="1" dirty="0">
                <a:solidFill>
                  <a:schemeClr val="tx1">
                    <a:lumMod val="50000"/>
                  </a:schemeClr>
                </a:solidFill>
                <a:latin typeface="Arial Narrow"/>
                <a:ea typeface="+mn-ea"/>
                <a:cs typeface="Arial Narrow"/>
              </a:rPr>
              <a:t>Laboratory (08401)</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32512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5638800" cy="4876800"/>
          </a:xfrm>
        </p:spPr>
        <p:txBody>
          <a:bodyPr>
            <a:normAutofit/>
          </a:bodyPr>
          <a:lstStyle/>
          <a:p>
            <a:r>
              <a:rPr lang="en-US" b="1" dirty="0"/>
              <a:t>What can I do to improve my fuel economy in </a:t>
            </a:r>
            <a:r>
              <a:rPr lang="en-US" b="1" dirty="0" smtClean="0"/>
              <a:t>hot </a:t>
            </a:r>
            <a:r>
              <a:rPr lang="en-US" b="1" dirty="0"/>
              <a:t>weather?</a:t>
            </a:r>
          </a:p>
          <a:p>
            <a:pPr lvl="1"/>
            <a:r>
              <a:rPr lang="en-US" dirty="0"/>
              <a:t>Roll the windows down at lower speeds; use the AC at highway speeds.</a:t>
            </a:r>
          </a:p>
          <a:p>
            <a:pPr lvl="1">
              <a:spcBef>
                <a:spcPts val="600"/>
              </a:spcBef>
              <a:spcAft>
                <a:spcPts val="600"/>
              </a:spcAft>
            </a:pPr>
            <a:r>
              <a:rPr lang="en-US" dirty="0"/>
              <a:t>Don't use the AC more than needed or set the temperature lower than needed.</a:t>
            </a:r>
          </a:p>
          <a:p>
            <a:pPr lvl="1"/>
            <a:r>
              <a:rPr lang="en-US" dirty="0"/>
              <a:t>Park in the shade or use a sunshade so that the cabin doesn't get as hot.</a:t>
            </a:r>
          </a:p>
          <a:p>
            <a:pPr lvl="1"/>
            <a:r>
              <a:rPr lang="en-US" dirty="0"/>
              <a:t>Drive with the windows open for a short time before using the AC. </a:t>
            </a:r>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Hot Weather (continued)</a:t>
            </a:r>
            <a:endParaRPr lang="en-US" sz="2800" dirty="0"/>
          </a:p>
        </p:txBody>
      </p:sp>
      <p:pic>
        <p:nvPicPr>
          <p:cNvPr id="5"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555725"/>
            <a:ext cx="2971800" cy="2374089"/>
          </a:xfrm>
        </p:spPr>
      </p:pic>
      <p:sp>
        <p:nvSpPr>
          <p:cNvPr id="6" name="TextBox 5"/>
          <p:cNvSpPr txBox="1"/>
          <p:nvPr/>
        </p:nvSpPr>
        <p:spPr>
          <a:xfrm>
            <a:off x="6324600" y="3962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National Renewable Energy </a:t>
            </a:r>
            <a:r>
              <a:rPr lang="en-US" sz="600" i="1" dirty="0">
                <a:solidFill>
                  <a:schemeClr val="tx1">
                    <a:lumMod val="50000"/>
                  </a:schemeClr>
                </a:solidFill>
                <a:latin typeface="Arial Narrow"/>
                <a:ea typeface="+mn-ea"/>
                <a:cs typeface="Arial Narrow"/>
              </a:rPr>
              <a:t>Laboratory (08401)</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045589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5334000"/>
          </a:xfrm>
        </p:spPr>
        <p:txBody>
          <a:bodyPr>
            <a:normAutofit/>
          </a:bodyPr>
          <a:lstStyle/>
          <a:p>
            <a:r>
              <a:rPr lang="en-US" b="1" dirty="0"/>
              <a:t>What can I do to improve my fuel economy in </a:t>
            </a:r>
            <a:r>
              <a:rPr lang="en-US" b="1" dirty="0" smtClean="0"/>
              <a:t>hot </a:t>
            </a:r>
            <a:r>
              <a:rPr lang="en-US" b="1" dirty="0"/>
              <a:t>weather?</a:t>
            </a:r>
          </a:p>
          <a:p>
            <a:pPr lvl="1"/>
            <a:r>
              <a:rPr lang="en-US" dirty="0"/>
              <a:t>Don't idle with the AC running before driving. </a:t>
            </a:r>
            <a:endParaRPr lang="en-US" dirty="0" smtClean="0"/>
          </a:p>
          <a:p>
            <a:pPr lvl="1"/>
            <a:r>
              <a:rPr lang="en-US" dirty="0" smtClean="0"/>
              <a:t>Read </a:t>
            </a:r>
            <a:r>
              <a:rPr lang="en-US" dirty="0"/>
              <a:t>your owner's manual. Most manuals explain how the AC system controls work and how to best use and maintain the AC system</a:t>
            </a:r>
            <a:r>
              <a:rPr lang="en-US" dirty="0" smtClean="0"/>
              <a:t>.</a:t>
            </a:r>
          </a:p>
          <a:p>
            <a:pPr lvl="1"/>
            <a:r>
              <a:rPr lang="en-US" baseline="30000" dirty="0" smtClean="0"/>
              <a:t> </a:t>
            </a:r>
            <a:r>
              <a:rPr lang="en-US" dirty="0" smtClean="0"/>
              <a:t>For </a:t>
            </a:r>
            <a:r>
              <a:rPr lang="en-US" dirty="0"/>
              <a:t>plug-in hybrids and electric vehicles, pre-cooling the cabin while plugged into the charger can extend your vehicle's range. Also, using a warmer temperature setting for the AC will use less battery power.</a:t>
            </a:r>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Hot Weather (continued)</a:t>
            </a:r>
            <a:endParaRPr lang="en-US" sz="28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19400" y="4648200"/>
            <a:ext cx="4038600" cy="1690423"/>
          </a:xfrm>
        </p:spPr>
      </p:pic>
    </p:spTree>
    <p:extLst>
      <p:ext uri="{BB962C8B-B14F-4D97-AF65-F5344CB8AC3E}">
        <p14:creationId xmlns:p14="http://schemas.microsoft.com/office/powerpoint/2010/main" val="3622644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562600" cy="5334000"/>
          </a:xfrm>
        </p:spPr>
        <p:txBody>
          <a:bodyPr>
            <a:normAutofit/>
          </a:bodyPr>
          <a:lstStyle/>
          <a:p>
            <a:pPr marL="0" indent="0">
              <a:spcBef>
                <a:spcPts val="1200"/>
              </a:spcBef>
              <a:buNone/>
            </a:pPr>
            <a:r>
              <a:rPr lang="en-US" b="1" dirty="0"/>
              <a:t>Cold weather and winter driving conditions can reduce your fuel economy significantly.</a:t>
            </a:r>
            <a:endParaRPr lang="en-US" dirty="0"/>
          </a:p>
          <a:p>
            <a:pPr>
              <a:spcBef>
                <a:spcPts val="1200"/>
              </a:spcBef>
            </a:pPr>
            <a:r>
              <a:rPr lang="en-US" dirty="0"/>
              <a:t>Fuel economy tests show that, in short-trip city driving, a conventional gasoline car's gas mileage is about 12% lower at 20°F than it would be at 77°F. It can drop as much as 22% for very short trips (3 to 4 miles).</a:t>
            </a:r>
          </a:p>
          <a:p>
            <a:pPr>
              <a:spcBef>
                <a:spcPts val="1200"/>
              </a:spcBef>
            </a:pPr>
            <a:r>
              <a:rPr lang="en-US" dirty="0"/>
              <a:t>The effect on hybrids is worse. Their fuel economy can drop about 31% to 34% under these conditions.</a:t>
            </a:r>
          </a:p>
          <a:p>
            <a:pPr marL="0" indent="0">
              <a:spcBef>
                <a:spcPts val="1200"/>
              </a:spcBef>
              <a:buNone/>
            </a:pPr>
            <a:endParaRPr lang="en-US" dirty="0"/>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Cold Weather</a:t>
            </a:r>
            <a:endParaRPr lang="en-US" sz="2800" dirty="0"/>
          </a:p>
        </p:txBody>
      </p:sp>
      <p:pic>
        <p:nvPicPr>
          <p:cNvPr id="6" name="Picture 2" descr="C:\feg\CCToolkit\photos\08829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90800"/>
            <a:ext cx="3305036"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National Renewable Energy </a:t>
            </a:r>
            <a:r>
              <a:rPr lang="en-US" sz="600" i="1" dirty="0">
                <a:solidFill>
                  <a:schemeClr val="tx1">
                    <a:lumMod val="50000"/>
                  </a:schemeClr>
                </a:solidFill>
                <a:latin typeface="Arial Narrow"/>
                <a:ea typeface="+mn-ea"/>
                <a:cs typeface="Arial Narrow"/>
              </a:rPr>
              <a:t>Laboratory (08829NREL)</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370944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800600" cy="5400675"/>
          </a:xfrm>
        </p:spPr>
        <p:txBody>
          <a:bodyPr>
            <a:normAutofit/>
          </a:bodyPr>
          <a:lstStyle/>
          <a:p>
            <a:endParaRPr lang="en-US" dirty="0"/>
          </a:p>
          <a:p>
            <a:r>
              <a:rPr lang="en-US" dirty="0" smtClean="0"/>
              <a:t>A vehicle’s </a:t>
            </a:r>
            <a:r>
              <a:rPr lang="en-US" dirty="0"/>
              <a:t>fuel economy can vary significantly </a:t>
            </a:r>
            <a:r>
              <a:rPr lang="en-US" dirty="0" smtClean="0"/>
              <a:t>depending on</a:t>
            </a:r>
          </a:p>
          <a:p>
            <a:pPr lvl="1"/>
            <a:r>
              <a:rPr lang="en-US" dirty="0" smtClean="0"/>
              <a:t>How it is driven</a:t>
            </a:r>
          </a:p>
          <a:p>
            <a:pPr lvl="1"/>
            <a:r>
              <a:rPr lang="en-US" dirty="0" smtClean="0"/>
              <a:t>Its mechanical condition </a:t>
            </a:r>
          </a:p>
          <a:p>
            <a:pPr lvl="1"/>
            <a:r>
              <a:rPr lang="en-US" dirty="0" smtClean="0"/>
              <a:t>The </a:t>
            </a:r>
            <a:r>
              <a:rPr lang="en-US" dirty="0"/>
              <a:t>environment in which it is </a:t>
            </a:r>
            <a:r>
              <a:rPr lang="en-US" dirty="0" smtClean="0"/>
              <a:t>driven</a:t>
            </a:r>
            <a:endParaRPr lang="en-US" dirty="0"/>
          </a:p>
          <a:p>
            <a:r>
              <a:rPr lang="en-US" dirty="0" smtClean="0"/>
              <a:t>Studies suggest the average driver can improve his/her fuel economy by roughly 10% by following a few simple gas saving tips.</a:t>
            </a:r>
          </a:p>
          <a:p>
            <a:pPr lvl="1"/>
            <a:endParaRPr lang="en-US" dirty="0" smtClean="0">
              <a:latin typeface="Arial" charset="0"/>
            </a:endParaRPr>
          </a:p>
          <a:p>
            <a:pPr lvl="1"/>
            <a:endParaRPr lang="en-US" dirty="0" smtClean="0">
              <a:latin typeface="Arial" charset="0"/>
            </a:endParaRPr>
          </a:p>
        </p:txBody>
      </p:sp>
      <p:sp>
        <p:nvSpPr>
          <p:cNvPr id="4099" name="Title 2"/>
          <p:cNvSpPr>
            <a:spLocks noGrp="1"/>
          </p:cNvSpPr>
          <p:nvPr>
            <p:ph type="title"/>
          </p:nvPr>
        </p:nvSpPr>
        <p:spPr/>
        <p:txBody>
          <a:bodyPr>
            <a:normAutofit/>
          </a:bodyPr>
          <a:lstStyle/>
          <a:p>
            <a:pPr eaLnBrk="1" hangingPunct="1"/>
            <a:r>
              <a:rPr lang="en-US" sz="2800" dirty="0" smtClean="0">
                <a:latin typeface="Arial" charset="0"/>
              </a:rPr>
              <a:t>Gas Mileage Tips</a:t>
            </a:r>
            <a:endParaRPr lang="en-US" sz="2800" dirty="0">
              <a:latin typeface="Arial" charset="0"/>
            </a:endParaRP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2286000"/>
            <a:ext cx="3733800" cy="2489200"/>
          </a:xfrm>
        </p:spPr>
      </p:pic>
      <p:sp>
        <p:nvSpPr>
          <p:cNvPr id="2" name="TextBox 1"/>
          <p:cNvSpPr txBox="1"/>
          <p:nvPr/>
        </p:nvSpPr>
        <p:spPr>
          <a:xfrm>
            <a:off x="5105400" y="48006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Oak Ridge National Laboratory (2011-P061ORNL)</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192087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a:bodyPr>
          <a:lstStyle/>
          <a:p>
            <a:r>
              <a:rPr lang="en-US" b="1" dirty="0"/>
              <a:t>What can I do to improve my fuel economy in cold weather?</a:t>
            </a:r>
          </a:p>
          <a:p>
            <a:pPr lvl="1"/>
            <a:r>
              <a:rPr lang="en-US" dirty="0"/>
              <a:t>Park your car in a warmer place, such as your garage, to increase the initial temperature of your engine and cabin.</a:t>
            </a:r>
          </a:p>
          <a:p>
            <a:pPr lvl="1"/>
            <a:r>
              <a:rPr lang="en-US" dirty="0"/>
              <a:t>Combine trips when possible so that you drive less often with a cold engine.</a:t>
            </a:r>
          </a:p>
          <a:p>
            <a:pPr lvl="1"/>
            <a:r>
              <a:rPr lang="en-US" dirty="0"/>
              <a:t>Minimize idling your car to warm it up. </a:t>
            </a:r>
            <a:endParaRPr lang="en-US" dirty="0" smtClean="0"/>
          </a:p>
          <a:p>
            <a:pPr lvl="1"/>
            <a:r>
              <a:rPr lang="en-US" dirty="0" smtClean="0"/>
              <a:t>Don't </a:t>
            </a:r>
            <a:r>
              <a:rPr lang="en-US" dirty="0"/>
              <a:t>use seat warmers or defrosters more than necessary.</a:t>
            </a:r>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Cold Weather</a:t>
            </a:r>
            <a:endParaRPr lang="en-US" sz="2800" dirty="0"/>
          </a:p>
        </p:txBody>
      </p:sp>
      <p:pic>
        <p:nvPicPr>
          <p:cNvPr id="6" name="Picture 2" descr="C:\feg\CCToolkit\photos\191-2003ORN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45754" y="1706658"/>
            <a:ext cx="2945846" cy="19509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36576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Oak Ridge National </a:t>
            </a:r>
            <a:r>
              <a:rPr lang="en-US" sz="600" i="1" dirty="0">
                <a:solidFill>
                  <a:schemeClr val="tx1">
                    <a:lumMod val="50000"/>
                  </a:schemeClr>
                </a:solidFill>
                <a:latin typeface="Arial Narrow"/>
                <a:ea typeface="+mn-ea"/>
                <a:cs typeface="Arial Narrow"/>
              </a:rPr>
              <a:t>Laboratory (</a:t>
            </a:r>
            <a:r>
              <a:rPr lang="en-US" sz="600" i="1" dirty="0" smtClean="0">
                <a:solidFill>
                  <a:schemeClr val="tx1">
                    <a:lumMod val="50000"/>
                  </a:schemeClr>
                </a:solidFill>
                <a:latin typeface="Arial Narrow"/>
                <a:ea typeface="+mn-ea"/>
                <a:cs typeface="Arial Narrow"/>
              </a:rPr>
              <a:t>191-2003ORNL)</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837564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a:bodyPr>
          <a:lstStyle/>
          <a:p>
            <a:r>
              <a:rPr lang="en-US" b="1" dirty="0"/>
              <a:t>What can I do to improve my fuel economy in cold weather?</a:t>
            </a:r>
          </a:p>
          <a:p>
            <a:pPr lvl="1"/>
            <a:r>
              <a:rPr lang="en-US" dirty="0"/>
              <a:t>Check your tire pressure regularly. </a:t>
            </a:r>
            <a:endParaRPr lang="en-US" dirty="0" smtClean="0"/>
          </a:p>
          <a:p>
            <a:pPr lvl="1"/>
            <a:r>
              <a:rPr lang="en-US" dirty="0" smtClean="0"/>
              <a:t>Use </a:t>
            </a:r>
            <a:r>
              <a:rPr lang="en-US" dirty="0"/>
              <a:t>the type of oil recommended by your manufacturer for cold weather driving. </a:t>
            </a:r>
            <a:endParaRPr lang="en-US" dirty="0" smtClean="0"/>
          </a:p>
          <a:p>
            <a:pPr lvl="1"/>
            <a:r>
              <a:rPr lang="en-US" dirty="0" smtClean="0"/>
              <a:t>Remove </a:t>
            </a:r>
            <a:r>
              <a:rPr lang="en-US" dirty="0"/>
              <a:t>accessories that increase wind resistance, like roof racks, when not in use. </a:t>
            </a:r>
            <a:endParaRPr lang="en-US" dirty="0" smtClean="0"/>
          </a:p>
          <a:p>
            <a:pPr lvl="1"/>
            <a:r>
              <a:rPr lang="en-US" dirty="0" smtClean="0"/>
              <a:t>If </a:t>
            </a:r>
            <a:r>
              <a:rPr lang="en-US" dirty="0"/>
              <a:t>you drive a plug-in hybrid or electric vehicle, preheating the cabin while plugged into the charger can extend your vehicle's range. </a:t>
            </a:r>
            <a:endParaRPr lang="en-US" dirty="0" smtClean="0"/>
          </a:p>
          <a:p>
            <a:pPr lvl="1"/>
            <a:r>
              <a:rPr lang="en-US" dirty="0" smtClean="0"/>
              <a:t>If </a:t>
            </a:r>
            <a:r>
              <a:rPr lang="en-US" dirty="0"/>
              <a:t>you drive a plug-in hybrid or electric vehicle, using the seat warmers instead of the cabin heater can save energy and extend range.</a:t>
            </a:r>
          </a:p>
        </p:txBody>
      </p:sp>
      <p:sp>
        <p:nvSpPr>
          <p:cNvPr id="3" name="Title 2"/>
          <p:cNvSpPr>
            <a:spLocks noGrp="1"/>
          </p:cNvSpPr>
          <p:nvPr>
            <p:ph type="title"/>
          </p:nvPr>
        </p:nvSpPr>
        <p:spPr>
          <a:xfrm>
            <a:off x="177800" y="0"/>
            <a:ext cx="6070600" cy="901700"/>
          </a:xfrm>
        </p:spPr>
        <p:txBody>
          <a:bodyPr/>
          <a:lstStyle/>
          <a:p>
            <a:r>
              <a:rPr lang="en-US" sz="2800" dirty="0" smtClean="0"/>
              <a:t>Fuel </a:t>
            </a:r>
            <a:r>
              <a:rPr lang="en-US" sz="2800" dirty="0"/>
              <a:t>E</a:t>
            </a:r>
            <a:r>
              <a:rPr lang="en-US" sz="2800" dirty="0" smtClean="0"/>
              <a:t>conomy in Cold Weather (continued)</a:t>
            </a:r>
            <a:endParaRPr lang="en-US" sz="2800" dirty="0"/>
          </a:p>
        </p:txBody>
      </p:sp>
      <p:pic>
        <p:nvPicPr>
          <p:cNvPr id="7" name="Picture 3" descr="C:\feg\CCToolkit\photos\35690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59500" y="1609724"/>
            <a:ext cx="2832100" cy="2124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3733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National Renewable Energy </a:t>
            </a:r>
            <a:r>
              <a:rPr lang="en-US" sz="600" i="1" dirty="0">
                <a:solidFill>
                  <a:schemeClr val="tx1">
                    <a:lumMod val="50000"/>
                  </a:schemeClr>
                </a:solidFill>
                <a:latin typeface="Arial Narrow"/>
                <a:ea typeface="+mn-ea"/>
                <a:cs typeface="Arial Narrow"/>
              </a:rPr>
              <a:t>Laboratory (35690NREL)</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8034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90675"/>
            <a:ext cx="7772400" cy="2219325"/>
          </a:xfrm>
        </p:spPr>
        <p:txBody>
          <a:bodyPr/>
          <a:lstStyle/>
          <a:p>
            <a:pPr marL="0" indent="0">
              <a:buNone/>
            </a:pPr>
            <a:r>
              <a:rPr lang="en-US" dirty="0"/>
              <a:t>Many of the gas-saving tips for conventional vehicles also apply to hybrids, plug-in hybrids, and all-electric vehicles (EVs). Here are some additional tips that may help you improve the fuel economy of these advanced </a:t>
            </a:r>
            <a:r>
              <a:rPr lang="en-US" dirty="0" smtClean="0"/>
              <a:t>vehicles.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71800" y="3581400"/>
            <a:ext cx="4038600" cy="2213931"/>
          </a:xfrm>
        </p:spPr>
      </p:pic>
      <p:sp>
        <p:nvSpPr>
          <p:cNvPr id="3" name="Title 2"/>
          <p:cNvSpPr>
            <a:spLocks noGrp="1"/>
          </p:cNvSpPr>
          <p:nvPr>
            <p:ph type="title"/>
          </p:nvPr>
        </p:nvSpPr>
        <p:spPr/>
        <p:txBody>
          <a:bodyPr>
            <a:normAutofit/>
          </a:bodyPr>
          <a:lstStyle/>
          <a:p>
            <a:r>
              <a:rPr lang="en-US" sz="2800" dirty="0"/>
              <a:t>Tips for Hybrids, Plug-in Hybrids, and Electric Vehicles</a:t>
            </a:r>
          </a:p>
        </p:txBody>
      </p:sp>
      <p:sp>
        <p:nvSpPr>
          <p:cNvPr id="6" name="TextBox 5"/>
          <p:cNvSpPr txBox="1"/>
          <p:nvPr/>
        </p:nvSpPr>
        <p:spPr>
          <a:xfrm>
            <a:off x="3810000" y="57912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Oak Ridge National </a:t>
            </a:r>
            <a:r>
              <a:rPr lang="en-US" sz="600" i="1" dirty="0">
                <a:solidFill>
                  <a:schemeClr val="tx1">
                    <a:lumMod val="50000"/>
                  </a:schemeClr>
                </a:solidFill>
                <a:latin typeface="Arial Narrow"/>
                <a:ea typeface="+mn-ea"/>
                <a:cs typeface="Arial Narrow"/>
              </a:rPr>
              <a:t>Laboratory (2011-P03692)</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06151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Read </a:t>
            </a:r>
            <a:r>
              <a:rPr lang="en-US" b="1" dirty="0"/>
              <a:t>the </a:t>
            </a:r>
            <a:r>
              <a:rPr lang="en-US" b="1" dirty="0" smtClean="0"/>
              <a:t>Owner’s Manual</a:t>
            </a:r>
          </a:p>
          <a:p>
            <a:pPr lvl="1"/>
            <a:r>
              <a:rPr lang="en-US" dirty="0" smtClean="0"/>
              <a:t>These </a:t>
            </a:r>
            <a:r>
              <a:rPr lang="en-US" dirty="0"/>
              <a:t>vehicles can vary significantly in design, especially the way they manage energy use. Tips that apply to one model may not apply to another. </a:t>
            </a:r>
          </a:p>
          <a:p>
            <a:pPr lvl="1"/>
            <a:r>
              <a:rPr lang="en-US" dirty="0" smtClean="0"/>
              <a:t>The </a:t>
            </a:r>
            <a:r>
              <a:rPr lang="en-US" dirty="0"/>
              <a:t>automaker knows how to operate and maintain your vehicle to maximize fuel economy, driving range, and battery life. </a:t>
            </a:r>
            <a:r>
              <a:rPr lang="en-US" dirty="0" smtClean="0"/>
              <a:t>Consult your owner’s </a:t>
            </a:r>
            <a:r>
              <a:rPr lang="en-US" dirty="0"/>
              <a:t>manual for tips specific to your vehicle</a:t>
            </a:r>
            <a:r>
              <a:rPr lang="en-US" dirty="0" smtClean="0"/>
              <a:t>.</a:t>
            </a:r>
            <a:endParaRPr lang="en-US" dirty="0"/>
          </a:p>
        </p:txBody>
      </p:sp>
      <p:sp>
        <p:nvSpPr>
          <p:cNvPr id="3" name="Title 2"/>
          <p:cNvSpPr>
            <a:spLocks noGrp="1"/>
          </p:cNvSpPr>
          <p:nvPr>
            <p:ph type="title"/>
          </p:nvPr>
        </p:nvSpPr>
        <p:spPr/>
        <p:txBody>
          <a:bodyPr/>
          <a:lstStyle/>
          <a:p>
            <a:r>
              <a:rPr lang="en-US" sz="2800" dirty="0"/>
              <a:t>Tips for Hybrids, Plug-in Hybrids, and Electric Vehicles</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655" y="4343400"/>
            <a:ext cx="3276600" cy="1796208"/>
          </a:xfrm>
          <a:prstGeom prst="rect">
            <a:avLst/>
          </a:prstGeom>
        </p:spPr>
      </p:pic>
    </p:spTree>
    <p:extLst>
      <p:ext uri="{BB962C8B-B14F-4D97-AF65-F5344CB8AC3E}">
        <p14:creationId xmlns:p14="http://schemas.microsoft.com/office/powerpoint/2010/main" val="242246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76800"/>
          </a:xfrm>
        </p:spPr>
        <p:txBody>
          <a:bodyPr>
            <a:normAutofit/>
          </a:bodyPr>
          <a:lstStyle/>
          <a:p>
            <a:r>
              <a:rPr lang="en-US" b="1" dirty="0"/>
              <a:t>Avoid Hard Braking</a:t>
            </a:r>
          </a:p>
          <a:p>
            <a:pPr lvl="1"/>
            <a:r>
              <a:rPr lang="en-US" dirty="0"/>
              <a:t>Anticipate stops and brake gently or moderately. </a:t>
            </a:r>
          </a:p>
          <a:p>
            <a:r>
              <a:rPr lang="en-US" b="1" dirty="0" smtClean="0"/>
              <a:t>Use </a:t>
            </a:r>
            <a:r>
              <a:rPr lang="en-US" b="1" dirty="0"/>
              <a:t>the Economy Mode</a:t>
            </a:r>
          </a:p>
          <a:p>
            <a:pPr lvl="1"/>
            <a:r>
              <a:rPr lang="en-US" dirty="0"/>
              <a:t>Many of these vehicles come with an "economy mode" or similar feature to improve fuel economy. </a:t>
            </a:r>
            <a:endParaRPr lang="en-US" dirty="0" smtClean="0"/>
          </a:p>
          <a:p>
            <a:pPr lvl="1"/>
            <a:r>
              <a:rPr lang="en-US" dirty="0" smtClean="0"/>
              <a:t>You </a:t>
            </a:r>
            <a:r>
              <a:rPr lang="en-US" dirty="0"/>
              <a:t>can often turn on this feature by just pressing a button. </a:t>
            </a:r>
            <a:endParaRPr lang="en-US" dirty="0" smtClean="0"/>
          </a:p>
        </p:txBody>
      </p:sp>
      <p:sp>
        <p:nvSpPr>
          <p:cNvPr id="3" name="Title 2"/>
          <p:cNvSpPr>
            <a:spLocks noGrp="1"/>
          </p:cNvSpPr>
          <p:nvPr>
            <p:ph type="title"/>
          </p:nvPr>
        </p:nvSpPr>
        <p:spPr/>
        <p:txBody>
          <a:bodyPr/>
          <a:lstStyle/>
          <a:p>
            <a:r>
              <a:rPr lang="en-US" sz="2800" dirty="0"/>
              <a:t>Tips for Hybrids, Plug-in Hybrids, and Electric </a:t>
            </a:r>
            <a:r>
              <a:rPr lang="en-US" sz="2800" dirty="0" smtClean="0"/>
              <a:t>Vehicles (continued)</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55472"/>
            <a:ext cx="6096000" cy="28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9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066800"/>
            <a:ext cx="5867400" cy="5257800"/>
          </a:xfrm>
        </p:spPr>
        <p:txBody>
          <a:bodyPr>
            <a:noAutofit/>
          </a:bodyPr>
          <a:lstStyle/>
          <a:p>
            <a:pPr>
              <a:spcAft>
                <a:spcPts val="600"/>
              </a:spcAft>
            </a:pPr>
            <a:r>
              <a:rPr lang="en-US" sz="1800" b="1" dirty="0"/>
              <a:t>Keep the Battery Charged</a:t>
            </a:r>
            <a:br>
              <a:rPr lang="en-US" sz="1800" b="1" dirty="0"/>
            </a:br>
            <a:r>
              <a:rPr lang="en-US" sz="1800" b="1" dirty="0"/>
              <a:t>(EVs and Plug-in Hybrids Only)</a:t>
            </a:r>
          </a:p>
          <a:p>
            <a:pPr lvl="1">
              <a:spcAft>
                <a:spcPts val="600"/>
              </a:spcAft>
            </a:pPr>
            <a:r>
              <a:rPr lang="en-US" sz="1600" dirty="0"/>
              <a:t>For plug-in hybrids, keeping the battery charged helps you use as much electricity and as little gasoline as possible, saving you fuel and money. </a:t>
            </a:r>
            <a:endParaRPr lang="en-US" sz="1600" dirty="0" smtClean="0"/>
          </a:p>
          <a:p>
            <a:pPr lvl="1">
              <a:spcAft>
                <a:spcPts val="600"/>
              </a:spcAft>
            </a:pPr>
            <a:r>
              <a:rPr lang="en-US" sz="1600" dirty="0" smtClean="0"/>
              <a:t>For </a:t>
            </a:r>
            <a:r>
              <a:rPr lang="en-US" sz="1600" dirty="0"/>
              <a:t>EVs, it helps maximize your driving range.</a:t>
            </a:r>
          </a:p>
          <a:p>
            <a:pPr>
              <a:spcAft>
                <a:spcPts val="600"/>
              </a:spcAft>
            </a:pPr>
            <a:r>
              <a:rPr lang="en-US" sz="1800" b="1" dirty="0" smtClean="0"/>
              <a:t>Use </a:t>
            </a:r>
            <a:r>
              <a:rPr lang="en-US" sz="1800" b="1" dirty="0"/>
              <a:t>Accessories Wisely</a:t>
            </a:r>
          </a:p>
          <a:p>
            <a:pPr lvl="1">
              <a:spcAft>
                <a:spcPts val="600"/>
              </a:spcAft>
            </a:pPr>
            <a:r>
              <a:rPr lang="en-US" sz="1600" dirty="0"/>
              <a:t>Using accessories such as heating, air conditioning, and entertainment systems can lower fuel economy on all vehicles, but they can have a greater effect on hybrids and electrics. </a:t>
            </a:r>
            <a:endParaRPr lang="en-US" sz="1600" dirty="0" smtClean="0"/>
          </a:p>
          <a:p>
            <a:pPr lvl="1">
              <a:spcAft>
                <a:spcPts val="600"/>
              </a:spcAft>
            </a:pPr>
            <a:r>
              <a:rPr lang="en-US" sz="1600" dirty="0" smtClean="0"/>
              <a:t>Pre-heating </a:t>
            </a:r>
            <a:r>
              <a:rPr lang="en-US" sz="1600" dirty="0"/>
              <a:t>or pre-cooling the cabin of a plug-in hybrid or EV while it's plugged in, for example, can extend its electric range.</a:t>
            </a:r>
          </a:p>
        </p:txBody>
      </p:sp>
      <p:sp>
        <p:nvSpPr>
          <p:cNvPr id="3" name="Title 2"/>
          <p:cNvSpPr>
            <a:spLocks noGrp="1"/>
          </p:cNvSpPr>
          <p:nvPr>
            <p:ph type="title"/>
          </p:nvPr>
        </p:nvSpPr>
        <p:spPr>
          <a:xfrm>
            <a:off x="177800" y="0"/>
            <a:ext cx="5765800" cy="901700"/>
          </a:xfrm>
        </p:spPr>
        <p:txBody>
          <a:bodyPr/>
          <a:lstStyle/>
          <a:p>
            <a:r>
              <a:rPr lang="en-US" sz="2800" dirty="0"/>
              <a:t>Tips for Hybrids, Plug-in Hybrids, and Electric </a:t>
            </a:r>
            <a:r>
              <a:rPr lang="en-US" sz="2800" dirty="0" smtClean="0"/>
              <a:t>Vehicles (continued)</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1828800"/>
            <a:ext cx="2807244" cy="3733800"/>
          </a:xfrm>
        </p:spPr>
      </p:pic>
      <p:sp>
        <p:nvSpPr>
          <p:cNvPr id="6" name="TextBox 5"/>
          <p:cNvSpPr txBox="1"/>
          <p:nvPr/>
        </p:nvSpPr>
        <p:spPr>
          <a:xfrm>
            <a:off x="6096000" y="5562600"/>
            <a:ext cx="2438400" cy="8382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Oak Ridge National </a:t>
            </a:r>
            <a:r>
              <a:rPr lang="en-US" sz="600" i="1" dirty="0">
                <a:solidFill>
                  <a:schemeClr val="tx1">
                    <a:lumMod val="50000"/>
                  </a:schemeClr>
                </a:solidFill>
                <a:latin typeface="Arial Narrow"/>
                <a:ea typeface="+mn-ea"/>
                <a:cs typeface="Arial Narrow"/>
              </a:rPr>
              <a:t>Laboratory (2011-P01919)</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211101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636" y="1295400"/>
            <a:ext cx="4765964" cy="4800600"/>
          </a:xfrm>
        </p:spPr>
        <p:txBody>
          <a:bodyPr>
            <a:normAutofit/>
          </a:bodyPr>
          <a:lstStyle/>
          <a:p>
            <a:pPr marL="0" indent="0">
              <a:buNone/>
            </a:pPr>
            <a:r>
              <a:rPr lang="en-US" b="1" dirty="0" smtClean="0"/>
              <a:t>Fueleconomy.gov</a:t>
            </a:r>
            <a:r>
              <a:rPr lang="en-US" dirty="0" smtClean="0"/>
              <a:t> </a:t>
            </a:r>
            <a:r>
              <a:rPr lang="en-US" dirty="0"/>
              <a:t>has gas mileage estimates and other information for cars from the current model year back to 1984.</a:t>
            </a:r>
          </a:p>
          <a:p>
            <a:pPr lvl="1"/>
            <a:r>
              <a:rPr lang="en-US" dirty="0"/>
              <a:t>Selecting which vehicle to purchase is the most important fuel economy decision you'll make.</a:t>
            </a:r>
          </a:p>
          <a:p>
            <a:pPr lvl="1"/>
            <a:r>
              <a:rPr lang="en-US" dirty="0" smtClean="0"/>
              <a:t>The </a:t>
            </a:r>
            <a:r>
              <a:rPr lang="en-US" dirty="0"/>
              <a:t>difference between a car that gets 20 MPG and one that gets 30 MPG amounts to </a:t>
            </a:r>
            <a:r>
              <a:rPr lang="en-US" dirty="0" smtClean="0"/>
              <a:t>$</a:t>
            </a:r>
            <a:r>
              <a:rPr lang="en-US" sz="2000" dirty="0" smtClean="0">
                <a:solidFill>
                  <a:srgbClr val="5C5C5C"/>
                </a:solidFill>
                <a:latin typeface="Arial (Body"/>
              </a:rPr>
              <a:t>708</a:t>
            </a:r>
            <a:r>
              <a:rPr lang="en-US" dirty="0" smtClean="0"/>
              <a:t> </a:t>
            </a:r>
            <a:r>
              <a:rPr lang="en-US" dirty="0"/>
              <a:t>per year </a:t>
            </a:r>
            <a:endParaRPr lang="en-US" dirty="0" smtClean="0"/>
          </a:p>
          <a:p>
            <a:pPr lvl="1"/>
            <a:r>
              <a:rPr lang="en-US" dirty="0" smtClean="0"/>
              <a:t>That's $</a:t>
            </a:r>
            <a:r>
              <a:rPr lang="en-US" sz="2000" dirty="0" smtClean="0">
                <a:solidFill>
                  <a:srgbClr val="5C5C5C"/>
                </a:solidFill>
                <a:latin typeface="Arial (Body"/>
              </a:rPr>
              <a:t>3,538</a:t>
            </a:r>
            <a:r>
              <a:rPr lang="en-US" dirty="0" smtClean="0"/>
              <a:t> </a:t>
            </a:r>
            <a:r>
              <a:rPr lang="en-US" dirty="0"/>
              <a:t>extra in fuel costs over five years!</a:t>
            </a:r>
          </a:p>
        </p:txBody>
      </p:sp>
      <p:sp>
        <p:nvSpPr>
          <p:cNvPr id="3" name="Title 2"/>
          <p:cNvSpPr>
            <a:spLocks noGrp="1"/>
          </p:cNvSpPr>
          <p:nvPr>
            <p:ph type="title"/>
          </p:nvPr>
        </p:nvSpPr>
        <p:spPr>
          <a:xfrm>
            <a:off x="177800" y="0"/>
            <a:ext cx="6451600" cy="901700"/>
          </a:xfrm>
        </p:spPr>
        <p:txBody>
          <a:bodyPr/>
          <a:lstStyle/>
          <a:p>
            <a:r>
              <a:rPr lang="en-US" sz="2800" dirty="0" smtClean="0"/>
              <a:t>Choosing a More Efficient Vehicle</a:t>
            </a:r>
            <a:endParaRPr lang="en-US" sz="2800" dirty="0"/>
          </a:p>
        </p:txBody>
      </p:sp>
      <p:sp>
        <p:nvSpPr>
          <p:cNvPr id="4" name="Rectangle 3"/>
          <p:cNvSpPr/>
          <p:nvPr/>
        </p:nvSpPr>
        <p:spPr>
          <a:xfrm>
            <a:off x="228600" y="6172200"/>
            <a:ext cx="6248400" cy="276999"/>
          </a:xfrm>
          <a:prstGeom prst="rect">
            <a:avLst/>
          </a:prstGeom>
        </p:spPr>
        <p:txBody>
          <a:bodyPr wrap="square">
            <a:spAutoFit/>
          </a:bodyPr>
          <a:lstStyle/>
          <a:p>
            <a:r>
              <a:rPr lang="en-US" sz="1200">
                <a:latin typeface="Arial"/>
              </a:rPr>
              <a:t>* Assuming 15,000 miles of driving annually and a fuel cost of $2.83 per gallon</a:t>
            </a:r>
          </a:p>
        </p:txBody>
      </p:sp>
      <p:pic>
        <p:nvPicPr>
          <p:cNvPr id="205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52600"/>
            <a:ext cx="4038600" cy="3805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216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00675"/>
          </a:xfrm>
        </p:spPr>
        <p:txBody>
          <a:bodyPr>
            <a:normAutofit fontScale="40000" lnSpcReduction="20000"/>
          </a:bodyPr>
          <a:lstStyle/>
          <a:p>
            <a:r>
              <a:rPr lang="en-US" dirty="0"/>
              <a:t>Estimates for fuel savings from sensible driving are based on Energy and Environmental Analysis, Inc., </a:t>
            </a:r>
            <a:r>
              <a:rPr lang="en-US" i="1" dirty="0">
                <a:hlinkClick r:id="rId2"/>
              </a:rPr>
              <a:t>Owner Related Fuel Economy Improvements</a:t>
            </a:r>
            <a:r>
              <a:rPr lang="en-US" dirty="0"/>
              <a:t>, Arlington, Virginia, 2001. </a:t>
            </a:r>
          </a:p>
          <a:p>
            <a:r>
              <a:rPr lang="en-US" dirty="0"/>
              <a:t>Institute of Transportation Studies, University of California, Davis. </a:t>
            </a:r>
            <a:r>
              <a:rPr lang="en-US" i="1" dirty="0">
                <a:hlinkClick r:id="rId3"/>
              </a:rPr>
              <a:t>ECODRIVE I-80: A Large Sample Fuel Economy Feedback Field Test</a:t>
            </a:r>
            <a:r>
              <a:rPr lang="en-US" dirty="0"/>
              <a:t> (ITS-RR-13-15).</a:t>
            </a:r>
          </a:p>
          <a:p>
            <a:r>
              <a:rPr lang="en-US" dirty="0"/>
              <a:t>Estimates for the effect of speed on MPG are based on a study by Oak Ridge National Laboratory (ORNL): </a:t>
            </a:r>
            <a:r>
              <a:rPr lang="en-US" i="1" dirty="0"/>
              <a:t>Predicting Light-Duty Vehicle Fuel Economy as a Function of Highway Speed</a:t>
            </a:r>
            <a:r>
              <a:rPr lang="en-US" dirty="0"/>
              <a:t>, SAE 2013-01-1113.</a:t>
            </a:r>
          </a:p>
          <a:p>
            <a:r>
              <a:rPr lang="en-US" dirty="0"/>
              <a:t>Oak Ridge National Laboratory. 2014. </a:t>
            </a:r>
            <a:r>
              <a:rPr lang="en-US" i="1" dirty="0"/>
              <a:t>Fuel Economy and Emissions Effects of Low Tire Pressure, Open Windows, Roof Top and Hitch-Mounted Cargo, and Trailer</a:t>
            </a:r>
            <a:r>
              <a:rPr lang="en-US" dirty="0"/>
              <a:t> (SAE 2014-01-1614). Study results are based on testing with a small sedan, a standard size SUV, a single roof-top cargo box (20" H x 40" W x 50" L), and a single rear-mount cargo tray. Cargo boxes with other dimensions or shapes may have a different effect on fuel economy.</a:t>
            </a:r>
          </a:p>
          <a:p>
            <a:r>
              <a:rPr lang="en-US" dirty="0"/>
              <a:t>Based on a fuel economy improvement of 0.33% per 1% reduction in weight as estimated by Ricardo Inc., </a:t>
            </a:r>
            <a:r>
              <a:rPr lang="en-US" dirty="0">
                <a:hlinkClick r:id="rId4"/>
              </a:rPr>
              <a:t>Impact of Vehicle Weight Reduction on Fuel Economy for Various Vehicle Architectures</a:t>
            </a:r>
            <a:r>
              <a:rPr lang="en-US" dirty="0"/>
              <a:t>, April 2008. Our estimate assumes a vehicle weight, including cargo, of 3,200 lbs.</a:t>
            </a:r>
          </a:p>
          <a:p>
            <a:r>
              <a:rPr lang="en-US" dirty="0"/>
              <a:t>Argonne National Laboratory. 2015. Stop and Restart Effects on Modern Vehicle Starting System Components – Longevity and Economic Factors</a:t>
            </a:r>
            <a:r>
              <a:rPr lang="en-US" dirty="0" smtClean="0"/>
              <a:t>.</a:t>
            </a:r>
          </a:p>
          <a:p>
            <a:r>
              <a:rPr lang="en-US" dirty="0"/>
              <a:t>Estimates for fuel savings from vehicle maintenance, keeping tires properly inflated, and using the recommended grade of motor oil based on Energy and Environmental Analysis, Inc.,</a:t>
            </a:r>
            <a:r>
              <a:rPr lang="en-US" i="1" dirty="0"/>
              <a:t> </a:t>
            </a:r>
            <a:r>
              <a:rPr lang="en-US" i="1" dirty="0">
                <a:hlinkClick r:id="rId2"/>
              </a:rPr>
              <a:t>Owner Related Fuel Economy Improvements</a:t>
            </a:r>
            <a:r>
              <a:rPr lang="en-US" i="1" dirty="0"/>
              <a:t>, </a:t>
            </a:r>
            <a:r>
              <a:rPr lang="en-US" dirty="0"/>
              <a:t>Arlington, Virginia, 2001.</a:t>
            </a:r>
          </a:p>
          <a:p>
            <a:r>
              <a:rPr lang="en-US" dirty="0"/>
              <a:t>Thomas, J., West, B., Huff, S. 2013. </a:t>
            </a:r>
            <a:r>
              <a:rPr lang="en-US" dirty="0">
                <a:hlinkClick r:id="rId5"/>
              </a:rPr>
              <a:t>Effect of Air Filter Condition on Diesel Vehicle Fuel Economy</a:t>
            </a:r>
            <a:r>
              <a:rPr lang="en-US" dirty="0"/>
              <a:t>. SAE Technical Paper 2013-01-0311.</a:t>
            </a:r>
          </a:p>
          <a:p>
            <a:r>
              <a:rPr lang="en-US" dirty="0"/>
              <a:t>Thomas, J., West, B., Huff, S., and Norman, K. 2012. </a:t>
            </a:r>
            <a:r>
              <a:rPr lang="en-US" dirty="0">
                <a:hlinkClick r:id="rId6"/>
              </a:rPr>
              <a:t>Effect of Intake Air Filter Condition on Light-Duty Gasoline Vehicles</a:t>
            </a:r>
            <a:r>
              <a:rPr lang="en-US" dirty="0"/>
              <a:t>. SAE Technical Paper 2012-01-1717.</a:t>
            </a:r>
          </a:p>
          <a:p>
            <a:r>
              <a:rPr lang="en-US" dirty="0"/>
              <a:t>Norman, K., Huff, S., and West, B. 2009. </a:t>
            </a:r>
            <a:r>
              <a:rPr lang="en-US" i="1" dirty="0">
                <a:hlinkClick r:id="rId7"/>
              </a:rPr>
              <a:t>Effect of Intake Air Filter Condition on Vehicle Fuel Economy</a:t>
            </a:r>
            <a:r>
              <a:rPr lang="en-US" dirty="0"/>
              <a:t>. ORNL/TM-2009/021. Oak Ridge National Laboratory</a:t>
            </a:r>
            <a:r>
              <a:rPr lang="en-US" dirty="0" smtClean="0"/>
              <a:t>.</a:t>
            </a:r>
          </a:p>
          <a:p>
            <a:r>
              <a:rPr lang="en-US" dirty="0"/>
              <a:t>Rask, E., D. Santini, and H. Lohse-Busch. 2013. </a:t>
            </a:r>
            <a:r>
              <a:rPr lang="en-US" dirty="0">
                <a:hlinkClick r:id="rId8"/>
              </a:rPr>
              <a:t>Analysis of Input Power, Energy Availability, and Efficiency during Deceleration for X-EV Vehicles</a:t>
            </a:r>
            <a:r>
              <a:rPr lang="en-US" dirty="0"/>
              <a:t>. SAE Int. J. Alt. Power. 2(2):350-361. DOI:10.4271/2013-01-1473.</a:t>
            </a:r>
          </a:p>
          <a:p>
            <a:r>
              <a:rPr lang="en-US" dirty="0"/>
              <a:t>Lohse-Busch, H., M. </a:t>
            </a:r>
            <a:r>
              <a:rPr lang="en-US" dirty="0" err="1"/>
              <a:t>Duoba</a:t>
            </a:r>
            <a:r>
              <a:rPr lang="en-US" dirty="0"/>
              <a:t>, E. Rask, and M. Meyer. 2012. </a:t>
            </a:r>
            <a:r>
              <a:rPr lang="en-US" dirty="0">
                <a:hlinkClick r:id="rId9"/>
              </a:rPr>
              <a:t>Advanced Powertrain Research Facility AVTA Nissan Leaf Testing and Analysis</a:t>
            </a:r>
            <a:r>
              <a:rPr lang="en-US" dirty="0"/>
              <a:t>. Argonne National Laboratory.</a:t>
            </a:r>
          </a:p>
          <a:p>
            <a:r>
              <a:rPr lang="en-US" dirty="0"/>
              <a:t>Lohse-Busch, H., M. </a:t>
            </a:r>
            <a:r>
              <a:rPr lang="en-US" dirty="0" err="1"/>
              <a:t>Duoba</a:t>
            </a:r>
            <a:r>
              <a:rPr lang="en-US" dirty="0"/>
              <a:t>, E. Rask, K. </a:t>
            </a:r>
            <a:r>
              <a:rPr lang="en-US" dirty="0" err="1"/>
              <a:t>Stutenberg</a:t>
            </a:r>
            <a:r>
              <a:rPr lang="en-US" dirty="0"/>
              <a:t>, et al.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Estimates of the effect of cold temperatures on fuel economy are based on an analysis by Oak Ridge National Laboratory. The analysis compared EPA Federal Test Procedure results for 600 conventional vehicles and 14 hybrids under "normal" temperatures (around 77°F) to the results under cold-weather conditions (20°F</a:t>
            </a:r>
            <a:r>
              <a:rPr lang="en-US" dirty="0" smtClean="0"/>
              <a:t>).</a:t>
            </a:r>
          </a:p>
          <a:p>
            <a:r>
              <a:rPr lang="en-US" dirty="0"/>
              <a:t>Huff S.P., B.H. West, and J.F. Thomas. 2013. </a:t>
            </a:r>
            <a:r>
              <a:rPr lang="en-US" dirty="0">
                <a:hlinkClick r:id="rId11"/>
              </a:rPr>
              <a:t>Effects of Air Conditioner Use on Real-World Fuel Economy.</a:t>
            </a:r>
            <a:r>
              <a:rPr lang="en-US" dirty="0"/>
              <a:t> SAE paper 2013-01-0551 (</a:t>
            </a:r>
            <a:r>
              <a:rPr lang="en-US" dirty="0" err="1"/>
              <a:t>doi</a:t>
            </a:r>
            <a:r>
              <a:rPr lang="en-US" dirty="0"/>
              <a:t>: 10.4271/2013-01-0551). SAE 2013 World Congress, Detroit, Michigan, April 2013.</a:t>
            </a:r>
          </a:p>
          <a:p>
            <a:r>
              <a:rPr lang="en-US" dirty="0"/>
              <a:t>Lohse-Busch, H., M. </a:t>
            </a:r>
            <a:r>
              <a:rPr lang="en-US" dirty="0" err="1"/>
              <a:t>Duoba</a:t>
            </a:r>
            <a:r>
              <a:rPr lang="en-US" dirty="0"/>
              <a:t>, E. Rask, K. </a:t>
            </a:r>
            <a:r>
              <a:rPr lang="en-US" dirty="0" err="1"/>
              <a:t>Stutenberg</a:t>
            </a:r>
            <a:r>
              <a:rPr lang="en-US" dirty="0"/>
              <a:t>, V. </a:t>
            </a:r>
            <a:r>
              <a:rPr lang="en-US" dirty="0" err="1"/>
              <a:t>Gowri</a:t>
            </a:r>
            <a:r>
              <a:rPr lang="en-US" dirty="0"/>
              <a:t>, L. </a:t>
            </a:r>
            <a:r>
              <a:rPr lang="en-US" dirty="0" err="1"/>
              <a:t>Slezak</a:t>
            </a:r>
            <a:r>
              <a:rPr lang="en-US" dirty="0"/>
              <a:t>, and D. Anderson.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Thomas, J.F., S.P. Huff, and B.H. West. 2014. </a:t>
            </a:r>
            <a:r>
              <a:rPr lang="en-US" dirty="0">
                <a:hlinkClick r:id="rId12"/>
              </a:rPr>
              <a:t>Fuel Economy and Emissions Effects of Low Tire Pressure, Open Windows, Roof Top and Hitch-Mounted Cargo, and Trailer.</a:t>
            </a:r>
            <a:r>
              <a:rPr lang="en-US" dirty="0"/>
              <a:t> SAE Int. J. </a:t>
            </a:r>
            <a:r>
              <a:rPr lang="en-US" dirty="0" err="1"/>
              <a:t>Passeng</a:t>
            </a:r>
            <a:r>
              <a:rPr lang="en-US" dirty="0"/>
              <a:t>. Cars - Mech. Syst. 7(2):2014 (doi:10.4271/2014-01-1614).</a:t>
            </a:r>
          </a:p>
          <a:p>
            <a:r>
              <a:rPr lang="en-US" dirty="0" err="1"/>
              <a:t>Furse</a:t>
            </a:r>
            <a:r>
              <a:rPr lang="en-US" dirty="0"/>
              <a:t>, D., S. Park, L. Foster, and S. Kim. 2014. </a:t>
            </a:r>
            <a:r>
              <a:rPr lang="en-US" dirty="0">
                <a:hlinkClick r:id="rId13"/>
              </a:rPr>
              <a:t>Real World Customer Usage of the Hyundai Genesis Climate Control System in the USA.</a:t>
            </a:r>
            <a:r>
              <a:rPr lang="en-US" dirty="0"/>
              <a:t> SAE Technical Paper 2014-01-0685 (doi:10.4271/2014-01-0685</a:t>
            </a:r>
            <a:r>
              <a:rPr lang="en-US" dirty="0" smtClean="0"/>
              <a:t>).</a:t>
            </a:r>
            <a:endParaRPr lang="en-US" dirty="0"/>
          </a:p>
          <a:p>
            <a:endParaRPr lang="en-US" dirty="0"/>
          </a:p>
        </p:txBody>
      </p:sp>
      <p:sp>
        <p:nvSpPr>
          <p:cNvPr id="2" name="Title 1"/>
          <p:cNvSpPr>
            <a:spLocks noGrp="1"/>
          </p:cNvSpPr>
          <p:nvPr>
            <p:ph type="title"/>
          </p:nvPr>
        </p:nvSpPr>
        <p:spPr/>
        <p:txBody>
          <a:bodyPr>
            <a:normAutofit/>
          </a:bodyPr>
          <a:lstStyle/>
          <a:p>
            <a:r>
              <a:rPr lang="en-US" sz="2800" dirty="0" smtClean="0"/>
              <a:t>Data Sources</a:t>
            </a:r>
            <a:endParaRPr lang="en-US" sz="2800" dirty="0"/>
          </a:p>
        </p:txBody>
      </p:sp>
    </p:spTree>
    <p:extLst>
      <p:ext uri="{BB962C8B-B14F-4D97-AF65-F5344CB8AC3E}">
        <p14:creationId xmlns:p14="http://schemas.microsoft.com/office/powerpoint/2010/main" val="52195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648200" cy="5400675"/>
          </a:xfrm>
        </p:spPr>
        <p:txBody>
          <a:bodyPr>
            <a:normAutofit/>
          </a:bodyPr>
          <a:lstStyle/>
          <a:p>
            <a:endParaRPr lang="en-US" dirty="0"/>
          </a:p>
          <a:p>
            <a:r>
              <a:rPr lang="en-US" dirty="0" smtClean="0"/>
              <a:t>Today’s presentation includes tips on</a:t>
            </a:r>
          </a:p>
          <a:p>
            <a:pPr lvl="1"/>
            <a:r>
              <a:rPr lang="en-US" dirty="0" smtClean="0">
                <a:latin typeface="Arial" charset="0"/>
              </a:rPr>
              <a:t>Driving more efficiently</a:t>
            </a:r>
          </a:p>
          <a:p>
            <a:pPr lvl="1"/>
            <a:r>
              <a:rPr lang="en-US" dirty="0" smtClean="0">
                <a:latin typeface="Arial" charset="0"/>
              </a:rPr>
              <a:t>Maintaining your car</a:t>
            </a:r>
          </a:p>
          <a:p>
            <a:pPr lvl="1"/>
            <a:r>
              <a:rPr lang="en-US" dirty="0" smtClean="0">
                <a:latin typeface="Arial" charset="0"/>
              </a:rPr>
              <a:t>Planning and combining trips</a:t>
            </a:r>
          </a:p>
          <a:p>
            <a:pPr lvl="1"/>
            <a:r>
              <a:rPr lang="en-US" dirty="0">
                <a:latin typeface="Arial" charset="0"/>
              </a:rPr>
              <a:t>Maximizing </a:t>
            </a:r>
            <a:r>
              <a:rPr lang="en-US" dirty="0" smtClean="0">
                <a:latin typeface="Arial" charset="0"/>
              </a:rPr>
              <a:t>fuel economy </a:t>
            </a:r>
            <a:r>
              <a:rPr lang="en-US" dirty="0">
                <a:latin typeface="Arial" charset="0"/>
              </a:rPr>
              <a:t>in </a:t>
            </a:r>
            <a:r>
              <a:rPr lang="en-US" dirty="0" smtClean="0">
                <a:latin typeface="Arial" charset="0"/>
              </a:rPr>
              <a:t>hot </a:t>
            </a:r>
            <a:r>
              <a:rPr lang="en-US" dirty="0">
                <a:latin typeface="Arial" charset="0"/>
              </a:rPr>
              <a:t>and </a:t>
            </a:r>
            <a:r>
              <a:rPr lang="en-US" dirty="0" smtClean="0">
                <a:latin typeface="Arial" charset="0"/>
              </a:rPr>
              <a:t>cold weather</a:t>
            </a:r>
          </a:p>
          <a:p>
            <a:pPr lvl="1"/>
            <a:r>
              <a:rPr lang="en-US" dirty="0" smtClean="0">
                <a:latin typeface="Arial" charset="0"/>
              </a:rPr>
              <a:t>Improving the fuel economy of hybrids and plug-in cars</a:t>
            </a:r>
          </a:p>
          <a:p>
            <a:pPr lvl="1"/>
            <a:endParaRPr lang="en-US" dirty="0" smtClean="0">
              <a:latin typeface="Arial" charset="0"/>
            </a:endParaRPr>
          </a:p>
          <a:p>
            <a:pPr lvl="1"/>
            <a:endParaRPr lang="en-US" dirty="0" smtClean="0">
              <a:latin typeface="Arial" charset="0"/>
            </a:endParaRPr>
          </a:p>
        </p:txBody>
      </p:sp>
      <p:sp>
        <p:nvSpPr>
          <p:cNvPr id="4099" name="Title 2"/>
          <p:cNvSpPr>
            <a:spLocks noGrp="1"/>
          </p:cNvSpPr>
          <p:nvPr>
            <p:ph type="title"/>
          </p:nvPr>
        </p:nvSpPr>
        <p:spPr/>
        <p:txBody>
          <a:bodyPr>
            <a:normAutofit/>
          </a:bodyPr>
          <a:lstStyle/>
          <a:p>
            <a:pPr eaLnBrk="1" hangingPunct="1"/>
            <a:r>
              <a:rPr lang="en-US" sz="2800" dirty="0" smtClean="0">
                <a:latin typeface="Arial" charset="0"/>
              </a:rPr>
              <a:t>Gas Mileage Tips</a:t>
            </a:r>
            <a:endParaRPr lang="en-US" sz="2800" dirty="0">
              <a:latin typeface="Arial" charset="0"/>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2209800"/>
            <a:ext cx="4038600" cy="2680620"/>
          </a:xfrm>
        </p:spPr>
      </p:pic>
      <p:sp>
        <p:nvSpPr>
          <p:cNvPr id="5" name="TextBox 4"/>
          <p:cNvSpPr txBox="1"/>
          <p:nvPr/>
        </p:nvSpPr>
        <p:spPr>
          <a:xfrm>
            <a:off x="5029200" y="48768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smtClean="0">
                <a:solidFill>
                  <a:schemeClr val="tx1">
                    <a:lumMod val="50000"/>
                  </a:schemeClr>
                </a:solidFill>
                <a:latin typeface="Arial Narrow"/>
                <a:ea typeface="+mn-ea"/>
                <a:cs typeface="Arial Narrow"/>
              </a:rPr>
              <a:t>Photo : NREL Image </a:t>
            </a:r>
            <a:r>
              <a:rPr lang="en-US" sz="600" i="1" dirty="0">
                <a:solidFill>
                  <a:schemeClr val="tx1">
                    <a:lumMod val="50000"/>
                  </a:schemeClr>
                </a:solidFill>
                <a:latin typeface="Arial Narrow"/>
                <a:ea typeface="+mn-ea"/>
                <a:cs typeface="Arial Narrow"/>
              </a:rPr>
              <a:t>Gallery (05556.JPG)</a:t>
            </a:r>
            <a:endParaRPr kumimoji="0" lang="en-US" sz="600" i="1"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13622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600" dirty="0" smtClean="0"/>
              <a:t>Aggressive </a:t>
            </a:r>
            <a:r>
              <a:rPr lang="en-US" sz="2600" dirty="0"/>
              <a:t>driving (speeding, rapid acceleration and </a:t>
            </a:r>
            <a:r>
              <a:rPr lang="en-US" sz="2600" dirty="0" smtClean="0"/>
              <a:t>braking) can </a:t>
            </a:r>
            <a:r>
              <a:rPr lang="en-US" sz="2600" dirty="0"/>
              <a:t>lower your gas mileage by </a:t>
            </a:r>
            <a:r>
              <a:rPr lang="en-US" sz="2600" dirty="0" smtClean="0"/>
              <a:t> as much as 33</a:t>
            </a:r>
            <a:r>
              <a:rPr lang="en-US" sz="2600" dirty="0"/>
              <a:t>% at highway speeds </a:t>
            </a:r>
            <a:r>
              <a:rPr lang="en-US" sz="2600" dirty="0" smtClean="0"/>
              <a:t>and by </a:t>
            </a:r>
            <a:r>
              <a:rPr lang="en-US" sz="2600" dirty="0"/>
              <a:t>5% around town. </a:t>
            </a:r>
            <a:endParaRPr lang="en-US" sz="2600" dirty="0" smtClean="0"/>
          </a:p>
          <a:p>
            <a:pPr lvl="1">
              <a:buFont typeface="Arial" panose="020B0604020202020204" pitchFamily="34" charset="0"/>
              <a:buChar char="•"/>
            </a:pPr>
            <a:r>
              <a:rPr lang="en-US" sz="2200" dirty="0" smtClean="0"/>
              <a:t>Anticipate </a:t>
            </a:r>
            <a:r>
              <a:rPr lang="en-US" sz="2200" dirty="0"/>
              <a:t>traffic situations </a:t>
            </a:r>
            <a:r>
              <a:rPr lang="en-US" sz="2200" dirty="0" smtClean="0"/>
              <a:t>to </a:t>
            </a:r>
            <a:r>
              <a:rPr lang="en-US" sz="2200" dirty="0"/>
              <a:t>avoid </a:t>
            </a:r>
            <a:r>
              <a:rPr lang="en-US" sz="2200" dirty="0" smtClean="0"/>
              <a:t>unnecessary acceleration</a:t>
            </a:r>
            <a:r>
              <a:rPr lang="en-US" sz="2200" dirty="0"/>
              <a:t>. </a:t>
            </a:r>
            <a:endParaRPr lang="en-US" sz="2200" dirty="0" smtClean="0"/>
          </a:p>
          <a:p>
            <a:pPr lvl="1">
              <a:buFont typeface="Arial" panose="020B0604020202020204" pitchFamily="34" charset="0"/>
              <a:buChar char="•"/>
            </a:pPr>
            <a:r>
              <a:rPr lang="en-US" sz="2200" dirty="0" smtClean="0"/>
              <a:t>Accelerate smoothly </a:t>
            </a:r>
            <a:r>
              <a:rPr lang="en-US" sz="2200" dirty="0"/>
              <a:t>at a moderate rate. </a:t>
            </a:r>
            <a:endParaRPr lang="en-US" sz="2200" dirty="0" smtClean="0"/>
          </a:p>
          <a:p>
            <a:pPr marL="457200" lvl="1" indent="0">
              <a:buNone/>
            </a:pPr>
            <a:endParaRPr lang="en-US" dirty="0" smtClean="0"/>
          </a:p>
        </p:txBody>
      </p:sp>
      <p:sp>
        <p:nvSpPr>
          <p:cNvPr id="3" name="Title 2"/>
          <p:cNvSpPr>
            <a:spLocks noGrp="1"/>
          </p:cNvSpPr>
          <p:nvPr>
            <p:ph type="title"/>
          </p:nvPr>
        </p:nvSpPr>
        <p:spPr/>
        <p:txBody>
          <a:bodyPr>
            <a:normAutofit/>
          </a:bodyPr>
          <a:lstStyle/>
          <a:p>
            <a:pPr marL="0" indent="0"/>
            <a:r>
              <a:rPr lang="en-US" sz="2800" dirty="0">
                <a:latin typeface="Arial" charset="0"/>
              </a:rPr>
              <a:t>Drive Sensibly </a:t>
            </a:r>
          </a:p>
        </p:txBody>
      </p:sp>
      <p:graphicFrame>
        <p:nvGraphicFramePr>
          <p:cNvPr id="7" name="Table 6"/>
          <p:cNvGraphicFramePr>
            <a:graphicFrameLocks noGrp="1"/>
          </p:cNvGraphicFramePr>
          <p:nvPr>
            <p:extLst>
              <p:ext uri="{D42A27DB-BD31-4B8C-83A1-F6EECF244321}">
                <p14:modId xmlns:p14="http://schemas.microsoft.com/office/powerpoint/2010/main" val="1081274692"/>
              </p:ext>
            </p:extLst>
          </p:nvPr>
        </p:nvGraphicFramePr>
        <p:xfrm>
          <a:off x="1600200" y="51054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5% - 33%</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$0.14–$0.93/gallon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sp>
        <p:nvSpPr>
          <p:cNvPr id="4" name="TextBox 3"/>
          <p:cNvSpPr txBox="1"/>
          <p:nvPr/>
        </p:nvSpPr>
        <p:spPr>
          <a:xfrm>
            <a:off x="6096000" y="41910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92969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828800"/>
            <a:ext cx="4953000" cy="3124200"/>
          </a:xfrm>
        </p:spPr>
        <p:txBody>
          <a:bodyPr>
            <a:normAutofit/>
          </a:bodyPr>
          <a:lstStyle/>
          <a:p>
            <a:pPr marL="0" indent="0">
              <a:buNone/>
            </a:pPr>
            <a:r>
              <a:rPr lang="en-US" dirty="0"/>
              <a:t>While each vehicle reaches its optimal fuel economy at a different speed (or range of speeds), gas mileage usually decreases rapidly at speeds above 50 mph. </a:t>
            </a:r>
          </a:p>
        </p:txBody>
      </p:sp>
      <p:sp>
        <p:nvSpPr>
          <p:cNvPr id="3" name="Title 2"/>
          <p:cNvSpPr>
            <a:spLocks noGrp="1"/>
          </p:cNvSpPr>
          <p:nvPr>
            <p:ph type="title"/>
          </p:nvPr>
        </p:nvSpPr>
        <p:spPr/>
        <p:txBody>
          <a:bodyPr/>
          <a:lstStyle/>
          <a:p>
            <a:pPr marL="0" indent="0"/>
            <a:r>
              <a:rPr lang="en-US" sz="2800" dirty="0" smtClean="0">
                <a:latin typeface="Arial" charset="0"/>
              </a:rPr>
              <a:t>Observe the Speed Limit</a:t>
            </a:r>
            <a:endParaRPr lang="en-US" sz="2800"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29832859"/>
              </p:ext>
            </p:extLst>
          </p:nvPr>
        </p:nvGraphicFramePr>
        <p:xfrm>
          <a:off x="381000" y="5486400"/>
          <a:ext cx="6858000" cy="741680"/>
        </p:xfrm>
        <a:graphic>
          <a:graphicData uri="http://schemas.openxmlformats.org/drawingml/2006/table">
            <a:tbl>
              <a:tblPr firstRow="1" bandRow="1">
                <a:tableStyleId>{5940675A-B579-460E-94D1-54222C63F5DA}</a:tableStyleId>
              </a:tblPr>
              <a:tblGrid>
                <a:gridCol w="3475973"/>
                <a:gridCol w="3382027"/>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7% </a:t>
                      </a:r>
                      <a:r>
                        <a:rPr lang="en-US" smtClean="0">
                          <a:solidFill>
                            <a:schemeClr val="accent5"/>
                          </a:solidFill>
                        </a:rPr>
                        <a:t>- 14%</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$0.20–$0.40/gallon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1905000"/>
            <a:ext cx="3381323" cy="2293713"/>
          </a:xfrm>
        </p:spPr>
      </p:pic>
    </p:spTree>
    <p:extLst>
      <p:ext uri="{BB962C8B-B14F-4D97-AF65-F5344CB8AC3E}">
        <p14:creationId xmlns:p14="http://schemas.microsoft.com/office/powerpoint/2010/main" val="4244155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905000"/>
            <a:ext cx="6019800" cy="3429000"/>
          </a:xfrm>
        </p:spPr>
        <p:txBody>
          <a:bodyPr>
            <a:normAutofit/>
          </a:bodyPr>
          <a:lstStyle/>
          <a:p>
            <a:pPr marL="0" indent="0">
              <a:buNone/>
            </a:pPr>
            <a:r>
              <a:rPr lang="en-US" dirty="0"/>
              <a:t>Hauling cargo on your roof increases aerodynamic drag (wind resistance) and lowers fuel economy.</a:t>
            </a:r>
          </a:p>
          <a:p>
            <a:pPr lvl="1"/>
            <a:r>
              <a:rPr lang="en-US" dirty="0" smtClean="0"/>
              <a:t>If </a:t>
            </a:r>
            <a:r>
              <a:rPr lang="en-US" dirty="0"/>
              <a:t>you need to use an external cargo container, removing it when it's not in use will save fuel and money.</a:t>
            </a:r>
          </a:p>
          <a:p>
            <a:pPr>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pPr marL="0" indent="0"/>
            <a:r>
              <a:rPr lang="en-US" sz="2800" dirty="0"/>
              <a:t>Avoid Hauling Cargo on Your Roof</a:t>
            </a:r>
            <a:endParaRPr lang="en-US"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09727079"/>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2% - 17%</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$0.06–$0.48/gallon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pic>
        <p:nvPicPr>
          <p:cNvPr id="12" name="Picture 4" descr="\\Ornl\naoa\Projects\Fuel-Economy-Guide\images\Images\cargo-bo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992219"/>
            <a:ext cx="2895600" cy="18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6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828800"/>
            <a:ext cx="6324600" cy="3505200"/>
          </a:xfrm>
        </p:spPr>
        <p:txBody>
          <a:bodyPr>
            <a:normAutofit/>
          </a:bodyPr>
          <a:lstStyle/>
          <a:p>
            <a:pPr marL="0" indent="0">
              <a:buNone/>
            </a:pPr>
            <a:r>
              <a:rPr lang="en-US" dirty="0"/>
              <a:t>Avoid keeping unnecessary items in your vehicle, especially heavy ones. </a:t>
            </a:r>
            <a:endParaRPr lang="en-US" dirty="0" smtClean="0"/>
          </a:p>
          <a:p>
            <a:pPr lvl="1"/>
            <a:r>
              <a:rPr lang="en-US" dirty="0" smtClean="0"/>
              <a:t>An </a:t>
            </a:r>
            <a:r>
              <a:rPr lang="en-US" dirty="0"/>
              <a:t>extra 100 pounds in your vehicle could reduce your MPG by about 1</a:t>
            </a:r>
            <a:r>
              <a:rPr lang="en-US" dirty="0" smtClean="0"/>
              <a:t>%. </a:t>
            </a:r>
          </a:p>
        </p:txBody>
      </p:sp>
      <p:sp>
        <p:nvSpPr>
          <p:cNvPr id="3" name="Title 2"/>
          <p:cNvSpPr>
            <a:spLocks noGrp="1"/>
          </p:cNvSpPr>
          <p:nvPr>
            <p:ph type="title"/>
          </p:nvPr>
        </p:nvSpPr>
        <p:spPr/>
        <p:txBody>
          <a:bodyPr/>
          <a:lstStyle/>
          <a:p>
            <a:pPr marL="0" indent="0"/>
            <a:r>
              <a:rPr lang="en-US" sz="2800" dirty="0" smtClean="0"/>
              <a:t>Remove Excess Weight</a:t>
            </a:r>
            <a:endParaRPr lang="en-US"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64175401"/>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gridCol w="3081402"/>
              </a:tblGrid>
              <a:tr h="370840">
                <a:tc>
                  <a:txBody>
                    <a:bodyPr/>
                    <a:lstStyle/>
                    <a:p>
                      <a:r>
                        <a:rPr lang="en-US" dirty="0" smtClean="0">
                          <a:solidFill>
                            <a:schemeClr val="accent5"/>
                          </a:solidFill>
                        </a:rPr>
                        <a:t>Fuel Economy Benefit:</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smtClean="0">
                          <a:solidFill>
                            <a:schemeClr val="accent5"/>
                          </a:solidFill>
                        </a:rPr>
                        <a:t>1% per 100 lbs.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dirty="0" smtClean="0">
                          <a:solidFill>
                            <a:schemeClr val="accent5"/>
                          </a:solidFill>
                        </a:rPr>
                        <a:t>Equivalent Gasoline Savings:</a:t>
                      </a:r>
                      <a:endParaRPr lang="en-US"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800" b="false">
                          <a:solidFill>
                            <a:srgbClr val="00853F"/>
                          </a:solidFill>
                          <a:latin typeface="Arial (Body)"/>
                        </a:rPr>
                        <a:t>$0.03/gallon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latin typeface="Arial"/>
              </a:rPr>
              <a:t>* Average savings based on a fuel price of $2.83 per gallon</a:t>
            </a:r>
          </a:p>
        </p:txBody>
      </p:sp>
      <p:pic>
        <p:nvPicPr>
          <p:cNvPr id="11" name="Picture 5" descr="\\Ornl\naoa\Projects\Fuel-Economy-Guide\images\Images\loadedtrunk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24384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4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8763000" cy="4191000"/>
          </a:xfrm>
        </p:spPr>
        <p:txBody>
          <a:bodyPr>
            <a:normAutofit/>
          </a:bodyPr>
          <a:lstStyle/>
          <a:p>
            <a:pPr marL="0" indent="0">
              <a:lnSpc>
                <a:spcPct val="120000"/>
              </a:lnSpc>
              <a:spcAft>
                <a:spcPts val="600"/>
              </a:spcAft>
              <a:buNone/>
            </a:pPr>
            <a:r>
              <a:rPr lang="en-US" dirty="0"/>
              <a:t>Idling can use a quarter to a half gallon of fuel per hour, depending on engine size and air conditioner (AC) use. </a:t>
            </a:r>
            <a:endParaRPr lang="en-US" dirty="0" smtClean="0"/>
          </a:p>
          <a:p>
            <a:pPr lvl="1">
              <a:lnSpc>
                <a:spcPct val="120000"/>
              </a:lnSpc>
              <a:spcAft>
                <a:spcPts val="600"/>
              </a:spcAft>
            </a:pPr>
            <a:r>
              <a:rPr lang="en-US" dirty="0" smtClean="0"/>
              <a:t>Turn </a:t>
            </a:r>
            <a:r>
              <a:rPr lang="en-US" dirty="0"/>
              <a:t>off your engine when your vehicle is parked. </a:t>
            </a:r>
            <a:endParaRPr lang="en-US" dirty="0" smtClean="0"/>
          </a:p>
          <a:p>
            <a:pPr lvl="1">
              <a:lnSpc>
                <a:spcPct val="120000"/>
              </a:lnSpc>
              <a:spcAft>
                <a:spcPts val="600"/>
              </a:spcAft>
            </a:pPr>
            <a:r>
              <a:rPr lang="en-US" dirty="0" smtClean="0"/>
              <a:t>It </a:t>
            </a:r>
            <a:r>
              <a:rPr lang="en-US" dirty="0"/>
              <a:t>only takes about 10 seconds worth of fuel to restart your vehicle</a:t>
            </a:r>
            <a:r>
              <a:rPr lang="en-US" dirty="0" smtClean="0"/>
              <a:t>.</a:t>
            </a:r>
          </a:p>
        </p:txBody>
      </p:sp>
      <p:sp>
        <p:nvSpPr>
          <p:cNvPr id="3" name="Title 2"/>
          <p:cNvSpPr>
            <a:spLocks noGrp="1"/>
          </p:cNvSpPr>
          <p:nvPr>
            <p:ph type="title"/>
          </p:nvPr>
        </p:nvSpPr>
        <p:spPr/>
        <p:txBody>
          <a:bodyPr/>
          <a:lstStyle/>
          <a:p>
            <a:pPr marL="0" indent="0"/>
            <a:r>
              <a:rPr lang="en-US" sz="2800" dirty="0"/>
              <a:t>Avoid Excessive Idling</a:t>
            </a:r>
            <a:endParaRPr lang="en-US" sz="2800" b="1" dirty="0">
              <a:latin typeface="Arial" charset="0"/>
            </a:endParaRPr>
          </a:p>
        </p:txBody>
      </p:sp>
      <p:pic>
        <p:nvPicPr>
          <p:cNvPr id="7" name="Picture 2" descr="C:\temp\idlebox_logo.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962400"/>
            <a:ext cx="4703618" cy="1411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334000"/>
            <a:ext cx="4191000" cy="1219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2111072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4191000"/>
          </a:xfrm>
        </p:spPr>
        <p:txBody>
          <a:bodyPr>
            <a:normAutofit/>
          </a:bodyPr>
          <a:lstStyle/>
          <a:p>
            <a:pPr marL="0" indent="0">
              <a:lnSpc>
                <a:spcPct val="120000"/>
              </a:lnSpc>
              <a:spcBef>
                <a:spcPts val="600"/>
              </a:spcBef>
              <a:spcAft>
                <a:spcPts val="600"/>
              </a:spcAft>
              <a:buNone/>
            </a:pPr>
            <a:r>
              <a:rPr lang="en-US" sz="2200" b="1" dirty="0" smtClean="0"/>
              <a:t>Idling Best </a:t>
            </a:r>
            <a:r>
              <a:rPr lang="en-US" sz="2200" b="1" dirty="0"/>
              <a:t>Practices</a:t>
            </a:r>
          </a:p>
          <a:p>
            <a:pPr lvl="1">
              <a:lnSpc>
                <a:spcPct val="120000"/>
              </a:lnSpc>
              <a:spcBef>
                <a:spcPts val="600"/>
              </a:spcBef>
              <a:spcAft>
                <a:spcPts val="600"/>
              </a:spcAft>
            </a:pPr>
            <a:r>
              <a:rPr lang="en-US" sz="1900" dirty="0"/>
              <a:t>Limit engine starts to about 10 times per day on average—unless your vehicle is equipped with a start-stop system. Occasionally exceeding this limit should not cause excessive starter wear.</a:t>
            </a:r>
          </a:p>
          <a:p>
            <a:pPr lvl="1">
              <a:lnSpc>
                <a:spcPct val="120000"/>
              </a:lnSpc>
              <a:spcBef>
                <a:spcPts val="600"/>
              </a:spcBef>
              <a:spcAft>
                <a:spcPts val="600"/>
              </a:spcAft>
            </a:pPr>
            <a:r>
              <a:rPr lang="en-US" sz="1900" dirty="0"/>
              <a:t>Assuming 10 starts a day aren't exceeded, any shutdown longer than 1 minute will save money.</a:t>
            </a:r>
          </a:p>
          <a:p>
            <a:pPr lvl="1">
              <a:lnSpc>
                <a:spcPct val="120000"/>
              </a:lnSpc>
              <a:spcBef>
                <a:spcPts val="600"/>
              </a:spcBef>
              <a:spcAft>
                <a:spcPts val="600"/>
              </a:spcAft>
            </a:pPr>
            <a:r>
              <a:rPr lang="en-US" sz="1900" dirty="0"/>
              <a:t>Limit electric accessory use during shutdown, particularly during longer shutdown periods.</a:t>
            </a:r>
          </a:p>
          <a:p>
            <a:pPr lvl="1">
              <a:lnSpc>
                <a:spcPct val="120000"/>
              </a:lnSpc>
              <a:spcBef>
                <a:spcPts val="600"/>
              </a:spcBef>
              <a:spcAft>
                <a:spcPts val="600"/>
              </a:spcAft>
            </a:pPr>
            <a:r>
              <a:rPr lang="en-US" sz="1900" dirty="0"/>
              <a:t>Drive at least 5 miles between start cycles to fully recharge the battery</a:t>
            </a:r>
            <a:r>
              <a:rPr lang="en-US" sz="1900" dirty="0" smtClean="0"/>
              <a:t>.</a:t>
            </a:r>
            <a:endParaRPr lang="en-US" sz="1900" dirty="0"/>
          </a:p>
          <a:p>
            <a:pPr lvl="1"/>
            <a:endParaRPr lang="en-US" dirty="0" smtClean="0"/>
          </a:p>
        </p:txBody>
      </p:sp>
      <p:sp>
        <p:nvSpPr>
          <p:cNvPr id="3" name="Title 2"/>
          <p:cNvSpPr>
            <a:spLocks noGrp="1"/>
          </p:cNvSpPr>
          <p:nvPr>
            <p:ph type="title"/>
          </p:nvPr>
        </p:nvSpPr>
        <p:spPr/>
        <p:txBody>
          <a:bodyPr/>
          <a:lstStyle/>
          <a:p>
            <a:pPr marL="0" indent="0"/>
            <a:r>
              <a:rPr lang="en-US" sz="2800" dirty="0"/>
              <a:t>Avoid Excessive Idling</a:t>
            </a:r>
            <a:endParaRPr lang="en-US" sz="2800" b="1" dirty="0">
              <a:latin typeface="Arial" charset="0"/>
            </a:endParaRPr>
          </a:p>
        </p:txBody>
      </p:sp>
      <p:pic>
        <p:nvPicPr>
          <p:cNvPr id="7" name="Picture 2" descr="C:\temp\idlebox_logo.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029200"/>
            <a:ext cx="4703618" cy="1411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334000"/>
            <a:ext cx="4191000" cy="1219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246089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Cities Coalition-2">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F6602F5F174458B1599AFA9352079" ma:contentTypeVersion="0" ma:contentTypeDescription="Create a new document." ma:contentTypeScope="" ma:versionID="9957e447b50efa81bf900f48d5054e67">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BDEC2-3039-4ED9-96EE-1D7D7F46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008EEC3-088B-4E53-9722-51E69DDA3FF8}">
  <ds:schemaRef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AE570CAF-2CE8-4D9D-B3D2-8D9D6879C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CCities Coalition-1.potx</Template>
  <TotalTime>56113</TotalTime>
  <Words>2698</Words>
  <Application>Microsoft Office PowerPoint</Application>
  <PresentationFormat>On-screen Show (4:3)</PresentationFormat>
  <Paragraphs>229</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CCities Coalition-2</vt:lpstr>
      <vt:lpstr>www.fueleconomy.gov the official U.S. government source for fuel economy information </vt:lpstr>
      <vt:lpstr>Gas Mileage Tips</vt:lpstr>
      <vt:lpstr>Gas Mileage Tips</vt:lpstr>
      <vt:lpstr>Drive Sensibly </vt:lpstr>
      <vt:lpstr>Observe the Speed Limit</vt:lpstr>
      <vt:lpstr>Avoid Hauling Cargo on Your Roof</vt:lpstr>
      <vt:lpstr>Remove Excess Weight</vt:lpstr>
      <vt:lpstr>Avoid Excessive Idling</vt:lpstr>
      <vt:lpstr>Avoid Excessive Idling</vt:lpstr>
      <vt:lpstr>Use Cruise Control</vt:lpstr>
      <vt:lpstr>Keep Your Engine Properly Tuned</vt:lpstr>
      <vt:lpstr>Keep Tires Properly Inflated</vt:lpstr>
      <vt:lpstr>Use the Recommended Grade of Motor Oil</vt:lpstr>
      <vt:lpstr>Planning and Combining Trips</vt:lpstr>
      <vt:lpstr>Commuting</vt:lpstr>
      <vt:lpstr>Fuel Economy in Hot Weather</vt:lpstr>
      <vt:lpstr>Fuel Economy in Hot Weather (continued)</vt:lpstr>
      <vt:lpstr>Fuel Economy in Hot Weather (continued)</vt:lpstr>
      <vt:lpstr>Fuel Economy in Cold Weather</vt:lpstr>
      <vt:lpstr>Fuel Economy in Cold Weather</vt:lpstr>
      <vt:lpstr>Fuel Economy in Cold Weather (continued)</vt:lpstr>
      <vt:lpstr>Tips for Hybrids, Plug-in Hybrids, and Electric Vehicles</vt:lpstr>
      <vt:lpstr>Tips for Hybrids, Plug-in Hybrids, and Electric Vehicles</vt:lpstr>
      <vt:lpstr>Tips for Hybrids, Plug-in Hybrids, and Electric Vehicles (continued)</vt:lpstr>
      <vt:lpstr>Tips for Hybrids, Plug-in Hybrids, and Electric Vehicles (continued)</vt:lpstr>
      <vt:lpstr>Choosing a More Efficient Vehicle</vt:lpstr>
      <vt:lpstr>Data Sources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2011-09-28T14:11:43Z</dcterms:created>
  <dc:creator>Dan Welch</dc:creator>
  <cp:lastModifiedBy>Hopson, Janet L.</cp:lastModifiedBy>
  <dcterms:modified xsi:type="dcterms:W3CDTF">2016-07-25T16:21:44Z</dcterms:modified>
  <cp:revision>830</cp:revision>
  <dc:subject>Use this template to create your own Clean Cities presentation.</dc:subject>
  <dc:title>Clean Cities Presentation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0x010100449F6602F5F174458B1599AFA9352079</vt:lpwstr>
  </property>
</Properties>
</file>